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453" r:id="rId3"/>
    <p:sldId id="463" r:id="rId4"/>
    <p:sldId id="462" r:id="rId5"/>
    <p:sldId id="464"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0859" autoAdjust="0"/>
  </p:normalViewPr>
  <p:slideViewPr>
    <p:cSldViewPr snapToGrid="0">
      <p:cViewPr varScale="1">
        <p:scale>
          <a:sx n="66" d="100"/>
          <a:sy n="66" d="100"/>
        </p:scale>
        <p:origin x="14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CDC50-2383-4132-8B42-4ED0D8B0389A}"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8F577-105E-4E2C-9EC8-19D882CA254D}" type="slidenum">
              <a:rPr lang="en-US" smtClean="0"/>
              <a:t>‹#›</a:t>
            </a:fld>
            <a:endParaRPr lang="en-US"/>
          </a:p>
        </p:txBody>
      </p:sp>
    </p:spTree>
    <p:extLst>
      <p:ext uri="{BB962C8B-B14F-4D97-AF65-F5344CB8AC3E}">
        <p14:creationId xmlns:p14="http://schemas.microsoft.com/office/powerpoint/2010/main" val="2729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is on HBV treatment and was dx back in 1992.</a:t>
            </a:r>
          </a:p>
        </p:txBody>
      </p:sp>
      <p:sp>
        <p:nvSpPr>
          <p:cNvPr id="4" name="Slide Number Placeholder 3"/>
          <p:cNvSpPr>
            <a:spLocks noGrp="1"/>
          </p:cNvSpPr>
          <p:nvPr>
            <p:ph type="sldNum" sz="quarter" idx="5"/>
          </p:nvPr>
        </p:nvSpPr>
        <p:spPr/>
        <p:txBody>
          <a:bodyPr/>
          <a:lstStyle/>
          <a:p>
            <a:fld id="{8D88F577-105E-4E2C-9EC8-19D882CA254D}" type="slidenum">
              <a:rPr lang="en-US" smtClean="0"/>
              <a:t>9</a:t>
            </a:fld>
            <a:endParaRPr lang="en-US"/>
          </a:p>
        </p:txBody>
      </p:sp>
    </p:spTree>
    <p:extLst>
      <p:ext uri="{BB962C8B-B14F-4D97-AF65-F5344CB8AC3E}">
        <p14:creationId xmlns:p14="http://schemas.microsoft.com/office/powerpoint/2010/main" val="2397814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8F577-105E-4E2C-9EC8-19D882CA254D}" type="slidenum">
              <a:rPr lang="en-US" smtClean="0"/>
              <a:t>12</a:t>
            </a:fld>
            <a:endParaRPr lang="en-US"/>
          </a:p>
        </p:txBody>
      </p:sp>
    </p:spTree>
    <p:extLst>
      <p:ext uri="{BB962C8B-B14F-4D97-AF65-F5344CB8AC3E}">
        <p14:creationId xmlns:p14="http://schemas.microsoft.com/office/powerpoint/2010/main" val="283950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8F577-105E-4E2C-9EC8-19D882CA254D}" type="slidenum">
              <a:rPr lang="en-US" smtClean="0"/>
              <a:t>15</a:t>
            </a:fld>
            <a:endParaRPr lang="en-US"/>
          </a:p>
        </p:txBody>
      </p:sp>
    </p:spTree>
    <p:extLst>
      <p:ext uri="{BB962C8B-B14F-4D97-AF65-F5344CB8AC3E}">
        <p14:creationId xmlns:p14="http://schemas.microsoft.com/office/powerpoint/2010/main" val="353477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58" name="Google Shape;558;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6F3C9-172A-4312-B231-0B0C3EF44E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95E86-60E8-46FE-B7F3-5533E84012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9D2B3-9B84-4F54-B8D2-E9670347B8BB}"/>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5" name="Footer Placeholder 4">
            <a:extLst>
              <a:ext uri="{FF2B5EF4-FFF2-40B4-BE49-F238E27FC236}">
                <a16:creationId xmlns:a16="http://schemas.microsoft.com/office/drawing/2014/main" id="{959A119E-392A-4FBE-9D5D-B50293996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8751-3EF1-4FD0-B1F0-FA9081AA3745}"/>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413542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702BB-EC05-4CD5-A215-C3211BA3C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57132B-632C-4709-B9E8-8E63342A3F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C81D8-856E-4CF6-B7F3-79A23DC58180}"/>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5" name="Footer Placeholder 4">
            <a:extLst>
              <a:ext uri="{FF2B5EF4-FFF2-40B4-BE49-F238E27FC236}">
                <a16:creationId xmlns:a16="http://schemas.microsoft.com/office/drawing/2014/main" id="{3AED081C-CF4C-4BBC-B9FD-84A9FF34F1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6D5A4-C7D8-4279-BBF2-6FF5B2F24F77}"/>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26606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3D2BD0-E9A4-4B40-AB2A-D558413BD8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8B8A62-7F53-4C96-AA55-E53F29C53A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4989A-22C2-413E-8C7E-D346F7822438}"/>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5" name="Footer Placeholder 4">
            <a:extLst>
              <a:ext uri="{FF2B5EF4-FFF2-40B4-BE49-F238E27FC236}">
                <a16:creationId xmlns:a16="http://schemas.microsoft.com/office/drawing/2014/main" id="{CDCA5D93-34D8-45B5-AC57-B7B30A325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6B798-2534-4E7D-82B7-6BF1FFF3DB3B}"/>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2996388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36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3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EA4D3-3325-4680-A224-CC0BEEB33C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57108-8444-447B-8B85-63996B1BA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2FD-6BA3-4DA1-8FCE-4728F96FBDB3}"/>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5" name="Footer Placeholder 4">
            <a:extLst>
              <a:ext uri="{FF2B5EF4-FFF2-40B4-BE49-F238E27FC236}">
                <a16:creationId xmlns:a16="http://schemas.microsoft.com/office/drawing/2014/main" id="{E0E2456B-4B73-443D-AD74-80677589B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C512D-1473-4AA9-B278-BC4F997A7562}"/>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421904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1F24B-4824-473A-B3AB-8FC97C95BC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CE055F-EDEE-4891-AB9F-3C69B54305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11C737-F4EC-4E0F-B398-817D9DE7A11C}"/>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5" name="Footer Placeholder 4">
            <a:extLst>
              <a:ext uri="{FF2B5EF4-FFF2-40B4-BE49-F238E27FC236}">
                <a16:creationId xmlns:a16="http://schemas.microsoft.com/office/drawing/2014/main" id="{52CA291A-244F-45FE-A56D-04B725EBC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31B31-47B4-41CC-BB96-0C5A99E0AF1A}"/>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2738724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3EEE1-13F6-4492-BDA5-E635775094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761361-6E19-46B4-BE7C-1EB6F7754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933B6-E9E5-4D5B-B35E-5E9A2C58A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89DF02-83B0-4D39-B797-3E3E0B7E4298}"/>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6" name="Footer Placeholder 5">
            <a:extLst>
              <a:ext uri="{FF2B5EF4-FFF2-40B4-BE49-F238E27FC236}">
                <a16:creationId xmlns:a16="http://schemas.microsoft.com/office/drawing/2014/main" id="{01D5AD2A-637A-4D0F-92E8-8ECC27CAD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8D34E-F4BD-4999-A4DA-DEFF26A95F43}"/>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403203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4D0B-CBE4-4AED-8D30-E4BDC498E6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4AAB5-38BE-438E-BFB5-8E0AB1974D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AD3F7-70F0-49DF-BE16-BCC43685CF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A0CCB4-3F73-47DB-AA3C-68C1A1943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655091-B543-4620-9CAB-73CEDADA99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0837DE-3BD0-43B6-809B-367DDBB7C14B}"/>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8" name="Footer Placeholder 7">
            <a:extLst>
              <a:ext uri="{FF2B5EF4-FFF2-40B4-BE49-F238E27FC236}">
                <a16:creationId xmlns:a16="http://schemas.microsoft.com/office/drawing/2014/main" id="{219C5626-599F-425B-BE6E-D4F929A2C6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23ADE1-7658-480E-8294-60C5397E9469}"/>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3151186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1D0C-C029-4BCF-8060-2CDB621687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3B9E8C-B265-4486-A47F-255EDC1A80D3}"/>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4" name="Footer Placeholder 3">
            <a:extLst>
              <a:ext uri="{FF2B5EF4-FFF2-40B4-BE49-F238E27FC236}">
                <a16:creationId xmlns:a16="http://schemas.microsoft.com/office/drawing/2014/main" id="{5406FC1D-7249-4911-B296-36B5431608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1AE38-70F9-4C79-8265-5E6CA9E76FB4}"/>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214602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5F1A0F-8107-4860-9AFC-EEE25ED2C5C4}"/>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3" name="Footer Placeholder 2">
            <a:extLst>
              <a:ext uri="{FF2B5EF4-FFF2-40B4-BE49-F238E27FC236}">
                <a16:creationId xmlns:a16="http://schemas.microsoft.com/office/drawing/2014/main" id="{7E8BCBB1-077A-489D-B3D7-50D347D55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EF9EF4-CAAC-4D0F-8E37-FFF39D776DDF}"/>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164083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1585-48E4-4C51-9E3E-6675A66A71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60737-DCB6-41C6-9207-E927EE1D56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6DA4D-1181-4029-90E8-F82DE6E19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020FC-A38C-4E2C-9207-DDDEFADF39A6}"/>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6" name="Footer Placeholder 5">
            <a:extLst>
              <a:ext uri="{FF2B5EF4-FFF2-40B4-BE49-F238E27FC236}">
                <a16:creationId xmlns:a16="http://schemas.microsoft.com/office/drawing/2014/main" id="{D52F8355-D83F-4820-8BD6-D4301C53D7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341A0F-6D59-4FFC-8B86-FE26597B4BAE}"/>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31735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094EA-8851-4C4F-A2AE-218D68CAE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54E3A7-C606-485B-904B-3F5975D92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AFE7A7-98DC-42E9-A8C5-F7577FAAC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A062D-DD40-4E6F-BFF3-30BB193005DC}"/>
              </a:ext>
            </a:extLst>
          </p:cNvPr>
          <p:cNvSpPr>
            <a:spLocks noGrp="1"/>
          </p:cNvSpPr>
          <p:nvPr>
            <p:ph type="dt" sz="half" idx="10"/>
          </p:nvPr>
        </p:nvSpPr>
        <p:spPr/>
        <p:txBody>
          <a:bodyPr/>
          <a:lstStyle/>
          <a:p>
            <a:fld id="{B226FA08-45B7-4069-9F96-CF306AA7E457}" type="datetimeFigureOut">
              <a:rPr lang="en-US" smtClean="0"/>
              <a:t>5/17/2022</a:t>
            </a:fld>
            <a:endParaRPr lang="en-US"/>
          </a:p>
        </p:txBody>
      </p:sp>
      <p:sp>
        <p:nvSpPr>
          <p:cNvPr id="6" name="Footer Placeholder 5">
            <a:extLst>
              <a:ext uri="{FF2B5EF4-FFF2-40B4-BE49-F238E27FC236}">
                <a16:creationId xmlns:a16="http://schemas.microsoft.com/office/drawing/2014/main" id="{836F79B3-1FF2-482F-AD2E-7109F0B4B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53F3D4-CB78-4E3F-BC0C-2BAC54B927F7}"/>
              </a:ext>
            </a:extLst>
          </p:cNvPr>
          <p:cNvSpPr>
            <a:spLocks noGrp="1"/>
          </p:cNvSpPr>
          <p:nvPr>
            <p:ph type="sldNum" sz="quarter" idx="12"/>
          </p:nvPr>
        </p:nvSpPr>
        <p:spPr/>
        <p:txBody>
          <a:bodyPr/>
          <a:lstStyle/>
          <a:p>
            <a:fld id="{242FD149-B422-449C-B521-E61F9CD88A4F}" type="slidenum">
              <a:rPr lang="en-US" smtClean="0"/>
              <a:t>‹#›</a:t>
            </a:fld>
            <a:endParaRPr lang="en-US"/>
          </a:p>
        </p:txBody>
      </p:sp>
    </p:spTree>
    <p:extLst>
      <p:ext uri="{BB962C8B-B14F-4D97-AF65-F5344CB8AC3E}">
        <p14:creationId xmlns:p14="http://schemas.microsoft.com/office/powerpoint/2010/main" val="104518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D308A-33CE-4375-B372-D7AFBDD2FD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44A5DB-9D85-4EEF-9CDB-2E087A716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E19A6-F6AD-493F-9CED-9F8984DC2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6FA08-45B7-4069-9F96-CF306AA7E457}" type="datetimeFigureOut">
              <a:rPr lang="en-US" smtClean="0"/>
              <a:t>5/17/2022</a:t>
            </a:fld>
            <a:endParaRPr lang="en-US"/>
          </a:p>
        </p:txBody>
      </p:sp>
      <p:sp>
        <p:nvSpPr>
          <p:cNvPr id="5" name="Footer Placeholder 4">
            <a:extLst>
              <a:ext uri="{FF2B5EF4-FFF2-40B4-BE49-F238E27FC236}">
                <a16:creationId xmlns:a16="http://schemas.microsoft.com/office/drawing/2014/main" id="{0A8ECD21-309C-40A4-A39E-FEC13B157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E7A8A0-65FA-4E16-A480-B1596145B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FD149-B422-449C-B521-E61F9CD88A4F}" type="slidenum">
              <a:rPr lang="en-US" smtClean="0"/>
              <a:t>‹#›</a:t>
            </a:fld>
            <a:endParaRPr lang="en-US"/>
          </a:p>
        </p:txBody>
      </p:sp>
    </p:spTree>
    <p:extLst>
      <p:ext uri="{BB962C8B-B14F-4D97-AF65-F5344CB8AC3E}">
        <p14:creationId xmlns:p14="http://schemas.microsoft.com/office/powerpoint/2010/main" val="547056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brian.gravlin@dhhs.nc.gov"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B5030C1-3E9D-424F-B02C-813D0D690C4E}"/>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Hepatitis B Serology Examples and Explanation</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35615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6F21EF-4CA4-4803-8C39-FCABEA690E7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Scenario 4</a:t>
            </a:r>
          </a:p>
        </p:txBody>
      </p:sp>
      <p:graphicFrame>
        <p:nvGraphicFramePr>
          <p:cNvPr id="4" name="Table 4">
            <a:extLst>
              <a:ext uri="{FF2B5EF4-FFF2-40B4-BE49-F238E27FC236}">
                <a16:creationId xmlns:a16="http://schemas.microsoft.com/office/drawing/2014/main" id="{B213419D-08EE-4116-9230-B581DCDEE3A0}"/>
              </a:ext>
            </a:extLst>
          </p:cNvPr>
          <p:cNvGraphicFramePr>
            <a:graphicFrameLocks noGrp="1"/>
          </p:cNvGraphicFramePr>
          <p:nvPr>
            <p:ph idx="1"/>
            <p:extLst>
              <p:ext uri="{D42A27DB-BD31-4B8C-83A1-F6EECF244321}">
                <p14:modId xmlns:p14="http://schemas.microsoft.com/office/powerpoint/2010/main" val="1121487167"/>
              </p:ext>
            </p:extLst>
          </p:nvPr>
        </p:nvGraphicFramePr>
        <p:xfrm>
          <a:off x="4804586" y="640080"/>
          <a:ext cx="6154233" cy="3129856"/>
        </p:xfrm>
        <a:graphic>
          <a:graphicData uri="http://schemas.openxmlformats.org/drawingml/2006/table">
            <a:tbl>
              <a:tblPr firstRow="1" bandRow="1">
                <a:noFill/>
                <a:tableStyleId>{5C22544A-7EE6-4342-B048-85BDC9FD1C3A}</a:tableStyleId>
              </a:tblPr>
              <a:tblGrid>
                <a:gridCol w="1987681">
                  <a:extLst>
                    <a:ext uri="{9D8B030D-6E8A-4147-A177-3AD203B41FA5}">
                      <a16:colId xmlns:a16="http://schemas.microsoft.com/office/drawing/2014/main" val="1822129612"/>
                    </a:ext>
                  </a:extLst>
                </a:gridCol>
                <a:gridCol w="3003826">
                  <a:extLst>
                    <a:ext uri="{9D8B030D-6E8A-4147-A177-3AD203B41FA5}">
                      <a16:colId xmlns:a16="http://schemas.microsoft.com/office/drawing/2014/main" val="3420490075"/>
                    </a:ext>
                  </a:extLst>
                </a:gridCol>
                <a:gridCol w="1162726">
                  <a:extLst>
                    <a:ext uri="{9D8B030D-6E8A-4147-A177-3AD203B41FA5}">
                      <a16:colId xmlns:a16="http://schemas.microsoft.com/office/drawing/2014/main" val="3936745399"/>
                    </a:ext>
                  </a:extLst>
                </a:gridCol>
              </a:tblGrid>
              <a:tr h="1031016">
                <a:tc gridSpan="3">
                  <a:txBody>
                    <a:bodyPr/>
                    <a:lstStyle/>
                    <a:p>
                      <a:r>
                        <a:rPr lang="en-US" sz="3600" b="0" cap="none" spc="60" dirty="0">
                          <a:solidFill>
                            <a:schemeClr val="bg1"/>
                          </a:solidFill>
                        </a:rPr>
                        <a:t>Prior Event (Acute confirmed-2 years ago)</a:t>
                      </a:r>
                    </a:p>
                  </a:txBody>
                  <a:tcPr marL="203937" marR="203937" marT="203937" marB="101969" anchor="ctr">
                    <a:lnL w="12700" cmpd="sng">
                      <a:noFill/>
                    </a:lnL>
                    <a:lnR w="12700" cmpd="sng">
                      <a:noFill/>
                    </a:lnR>
                    <a:lnT w="19050" cap="flat" cmpd="sng" algn="ctr">
                      <a:noFill/>
                      <a:prstDash val="solid"/>
                    </a:lnT>
                    <a:lnB w="38100" cmpd="sng">
                      <a:noFill/>
                    </a:lnB>
                    <a:solidFill>
                      <a:schemeClr val="accent1"/>
                    </a:solidFill>
                  </a:tcPr>
                </a:tc>
                <a:tc hMerge="1">
                  <a:txBody>
                    <a:bodyPr/>
                    <a:lstStyle/>
                    <a:p>
                      <a:endParaRPr lang="en-US" sz="3600" b="0" cap="none" spc="60" dirty="0">
                        <a:solidFill>
                          <a:schemeClr val="bg1"/>
                        </a:solidFill>
                      </a:endParaRPr>
                    </a:p>
                  </a:txBody>
                  <a:tcPr marL="203937" marR="203937" marT="203937" marB="101969" anchor="ctr">
                    <a:lnL w="12700" cmpd="sng">
                      <a:noFill/>
                    </a:lnL>
                    <a:lnR w="12700" cmpd="sng">
                      <a:noFill/>
                    </a:lnR>
                    <a:lnT w="19050" cap="flat" cmpd="sng" algn="ctr">
                      <a:noFill/>
                      <a:prstDash val="solid"/>
                    </a:lnT>
                    <a:lnB w="38100" cmpd="sng">
                      <a:noFill/>
                    </a:lnB>
                    <a:solidFill>
                      <a:schemeClr val="accent1"/>
                    </a:solidFill>
                  </a:tcPr>
                </a:tc>
                <a:tc hMerge="1">
                  <a:txBody>
                    <a:bodyPr/>
                    <a:lstStyle/>
                    <a:p>
                      <a:endParaRPr lang="en-US" sz="3600" b="0" cap="none" spc="60" dirty="0">
                        <a:solidFill>
                          <a:schemeClr val="bg1"/>
                        </a:solidFill>
                      </a:endParaRPr>
                    </a:p>
                  </a:txBody>
                  <a:tcPr marL="203937" marR="203937" marT="203937" marB="101969"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2470597960"/>
                  </a:ext>
                </a:extLst>
              </a:tr>
              <a:tr h="863335">
                <a:tc>
                  <a:txBody>
                    <a:bodyPr/>
                    <a:lstStyle/>
                    <a:p>
                      <a:r>
                        <a:rPr lang="en-US" sz="3100" cap="none" spc="0">
                          <a:solidFill>
                            <a:schemeClr val="tx1"/>
                          </a:solidFill>
                        </a:rPr>
                        <a:t>7/20/21</a:t>
                      </a:r>
                    </a:p>
                  </a:txBody>
                  <a:tcPr marL="203937" marR="203937" marT="203937" marB="101969">
                    <a:lnL w="12700" cmpd="sng">
                      <a:noFill/>
                      <a:prstDash val="solid"/>
                    </a:lnL>
                    <a:lnR w="12700" cmpd="sng">
                      <a:noFill/>
                      <a:prstDash val="solid"/>
                    </a:lnR>
                    <a:lnT w="38100" cmpd="sng">
                      <a:noFill/>
                    </a:lnT>
                    <a:lnB w="12700" cap="flat" cmpd="sng" algn="ctr">
                      <a:noFill/>
                      <a:prstDash val="solid"/>
                    </a:lnB>
                    <a:noFill/>
                  </a:tcPr>
                </a:tc>
                <a:tc>
                  <a:txBody>
                    <a:bodyPr/>
                    <a:lstStyle/>
                    <a:p>
                      <a:r>
                        <a:rPr lang="en-US" sz="3100" cap="none" spc="0">
                          <a:solidFill>
                            <a:schemeClr val="tx1"/>
                          </a:solidFill>
                        </a:rPr>
                        <a:t>HBsAg</a:t>
                      </a:r>
                    </a:p>
                  </a:txBody>
                  <a:tcPr marL="203937" marR="203937" marT="203937" marB="101969">
                    <a:lnL w="12700" cmpd="sng">
                      <a:noFill/>
                      <a:prstDash val="solid"/>
                    </a:lnL>
                    <a:lnR w="12700" cmpd="sng">
                      <a:noFill/>
                      <a:prstDash val="solid"/>
                    </a:lnR>
                    <a:lnT w="38100" cmpd="sng">
                      <a:noFill/>
                    </a:lnT>
                    <a:lnB w="12700" cap="flat" cmpd="sng" algn="ctr">
                      <a:noFill/>
                      <a:prstDash val="solid"/>
                    </a:lnB>
                    <a:noFill/>
                  </a:tcPr>
                </a:tc>
                <a:tc>
                  <a:txBody>
                    <a:bodyPr/>
                    <a:lstStyle/>
                    <a:p>
                      <a:r>
                        <a:rPr lang="en-US" sz="3100" cap="none" spc="0">
                          <a:solidFill>
                            <a:schemeClr val="tx1"/>
                          </a:solidFill>
                        </a:rPr>
                        <a:t>(-)</a:t>
                      </a:r>
                    </a:p>
                  </a:txBody>
                  <a:tcPr marL="203937" marR="203937" marT="203937" marB="101969">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801331189"/>
                  </a:ext>
                </a:extLst>
              </a:tr>
              <a:tr h="863335">
                <a:tc>
                  <a:txBody>
                    <a:bodyPr/>
                    <a:lstStyle/>
                    <a:p>
                      <a:r>
                        <a:rPr lang="en-US" sz="3100" cap="none" spc="0">
                          <a:solidFill>
                            <a:schemeClr val="tx1"/>
                          </a:solidFill>
                        </a:rPr>
                        <a:t>7/20/21</a:t>
                      </a:r>
                    </a:p>
                  </a:txBody>
                  <a:tcPr marL="203937" marR="203937" marT="203937" marB="10196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3100" cap="none" spc="0">
                          <a:solidFill>
                            <a:schemeClr val="tx1"/>
                          </a:solidFill>
                        </a:rPr>
                        <a:t>IgM Anti-HBc</a:t>
                      </a:r>
                    </a:p>
                  </a:txBody>
                  <a:tcPr marL="203937" marR="203937" marT="203937" marB="10196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r>
                        <a:rPr lang="en-US" sz="3100" cap="none" spc="0" dirty="0">
                          <a:solidFill>
                            <a:schemeClr val="tx1"/>
                          </a:solidFill>
                        </a:rPr>
                        <a:t>(+)</a:t>
                      </a:r>
                    </a:p>
                  </a:txBody>
                  <a:tcPr marL="203937" marR="203937" marT="203937" marB="101969">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505001216"/>
                  </a:ext>
                </a:extLst>
              </a:tr>
            </a:tbl>
          </a:graphicData>
        </a:graphic>
      </p:graphicFrame>
    </p:spTree>
    <p:extLst>
      <p:ext uri="{BB962C8B-B14F-4D97-AF65-F5344CB8AC3E}">
        <p14:creationId xmlns:p14="http://schemas.microsoft.com/office/powerpoint/2010/main" val="246838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590F80-92FF-4910-A1B0-0E93D96075FF}"/>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Scenario 5</a:t>
            </a:r>
          </a:p>
        </p:txBody>
      </p:sp>
      <p:graphicFrame>
        <p:nvGraphicFramePr>
          <p:cNvPr id="4" name="Table 4">
            <a:extLst>
              <a:ext uri="{FF2B5EF4-FFF2-40B4-BE49-F238E27FC236}">
                <a16:creationId xmlns:a16="http://schemas.microsoft.com/office/drawing/2014/main" id="{35218662-E347-4474-812A-C4997FDB001D}"/>
              </a:ext>
            </a:extLst>
          </p:cNvPr>
          <p:cNvGraphicFramePr>
            <a:graphicFrameLocks noGrp="1"/>
          </p:cNvGraphicFramePr>
          <p:nvPr>
            <p:ph idx="1"/>
            <p:extLst>
              <p:ext uri="{D42A27DB-BD31-4B8C-83A1-F6EECF244321}">
                <p14:modId xmlns:p14="http://schemas.microsoft.com/office/powerpoint/2010/main" val="1122936368"/>
              </p:ext>
            </p:extLst>
          </p:nvPr>
        </p:nvGraphicFramePr>
        <p:xfrm>
          <a:off x="1331006" y="2615979"/>
          <a:ext cx="9553930" cy="3609206"/>
        </p:xfrm>
        <a:graphic>
          <a:graphicData uri="http://schemas.openxmlformats.org/drawingml/2006/table">
            <a:tbl>
              <a:tblPr firstRow="1" bandRow="1">
                <a:tableStyleId>{5C22544A-7EE6-4342-B048-85BDC9FD1C3A}</a:tableStyleId>
              </a:tblPr>
              <a:tblGrid>
                <a:gridCol w="2783916">
                  <a:extLst>
                    <a:ext uri="{9D8B030D-6E8A-4147-A177-3AD203B41FA5}">
                      <a16:colId xmlns:a16="http://schemas.microsoft.com/office/drawing/2014/main" val="911105493"/>
                    </a:ext>
                  </a:extLst>
                </a:gridCol>
                <a:gridCol w="2769797">
                  <a:extLst>
                    <a:ext uri="{9D8B030D-6E8A-4147-A177-3AD203B41FA5}">
                      <a16:colId xmlns:a16="http://schemas.microsoft.com/office/drawing/2014/main" val="4032045791"/>
                    </a:ext>
                  </a:extLst>
                </a:gridCol>
                <a:gridCol w="4000217">
                  <a:extLst>
                    <a:ext uri="{9D8B030D-6E8A-4147-A177-3AD203B41FA5}">
                      <a16:colId xmlns:a16="http://schemas.microsoft.com/office/drawing/2014/main" val="1744594706"/>
                    </a:ext>
                  </a:extLst>
                </a:gridCol>
              </a:tblGrid>
              <a:tr h="668371">
                <a:tc gridSpan="3">
                  <a:txBody>
                    <a:bodyPr/>
                    <a:lstStyle/>
                    <a:p>
                      <a:r>
                        <a:rPr lang="en-US" sz="2600" dirty="0"/>
                        <a:t>No Prior Events</a:t>
                      </a:r>
                    </a:p>
                  </a:txBody>
                  <a:tcPr marL="133674" marR="133674" marT="66837" marB="66837"/>
                </a:tc>
                <a:tc hMerge="1">
                  <a:txBody>
                    <a:bodyPr/>
                    <a:lstStyle/>
                    <a:p>
                      <a:endParaRPr lang="en-US" sz="2600" dirty="0"/>
                    </a:p>
                  </a:txBody>
                  <a:tcPr marL="133674" marR="133674" marT="66837" marB="66837"/>
                </a:tc>
                <a:tc hMerge="1">
                  <a:txBody>
                    <a:bodyPr/>
                    <a:lstStyle/>
                    <a:p>
                      <a:endParaRPr lang="en-US" sz="2600" dirty="0"/>
                    </a:p>
                  </a:txBody>
                  <a:tcPr marL="133674" marR="133674" marT="66837" marB="66837"/>
                </a:tc>
                <a:extLst>
                  <a:ext uri="{0D108BD9-81ED-4DB2-BD59-A6C34878D82A}">
                    <a16:rowId xmlns:a16="http://schemas.microsoft.com/office/drawing/2014/main" val="1952565920"/>
                  </a:ext>
                </a:extLst>
              </a:tr>
              <a:tr h="58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8/31/21</a:t>
                      </a:r>
                    </a:p>
                  </a:txBody>
                  <a:tcPr marL="133674" marR="133674" marT="66837" marB="66837"/>
                </a:tc>
                <a:tc>
                  <a:txBody>
                    <a:bodyPr/>
                    <a:lstStyle/>
                    <a:p>
                      <a:r>
                        <a:rPr lang="en-US" sz="2600"/>
                        <a:t>Anti-HBc </a:t>
                      </a:r>
                    </a:p>
                  </a:txBody>
                  <a:tcPr marL="133674" marR="133674" marT="66837" marB="66837"/>
                </a:tc>
                <a:tc>
                  <a:txBody>
                    <a:bodyPr/>
                    <a:lstStyle/>
                    <a:p>
                      <a:r>
                        <a:rPr lang="en-US" sz="2600" dirty="0"/>
                        <a:t>(-)</a:t>
                      </a:r>
                    </a:p>
                  </a:txBody>
                  <a:tcPr marL="133674" marR="133674" marT="66837" marB="66837"/>
                </a:tc>
                <a:extLst>
                  <a:ext uri="{0D108BD9-81ED-4DB2-BD59-A6C34878D82A}">
                    <a16:rowId xmlns:a16="http://schemas.microsoft.com/office/drawing/2014/main" val="1199814906"/>
                  </a:ext>
                </a:extLst>
              </a:tr>
              <a:tr h="58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t>11/3/21</a:t>
                      </a:r>
                    </a:p>
                  </a:txBody>
                  <a:tcPr marL="133674" marR="133674" marT="66837" marB="66837"/>
                </a:tc>
                <a:tc>
                  <a:txBody>
                    <a:bodyPr/>
                    <a:lstStyle/>
                    <a:p>
                      <a:r>
                        <a:rPr lang="en-US" sz="2600" dirty="0"/>
                        <a:t>HBsAg </a:t>
                      </a:r>
                    </a:p>
                  </a:txBody>
                  <a:tcPr marL="133674" marR="133674" marT="66837" marB="66837"/>
                </a:tc>
                <a:tc>
                  <a:txBody>
                    <a:bodyPr/>
                    <a:lstStyle/>
                    <a:p>
                      <a:r>
                        <a:rPr lang="en-US" sz="2600" dirty="0"/>
                        <a:t>(-)</a:t>
                      </a:r>
                    </a:p>
                  </a:txBody>
                  <a:tcPr marL="133674" marR="133674" marT="66837" marB="66837"/>
                </a:tc>
                <a:extLst>
                  <a:ext uri="{0D108BD9-81ED-4DB2-BD59-A6C34878D82A}">
                    <a16:rowId xmlns:a16="http://schemas.microsoft.com/office/drawing/2014/main" val="1494504845"/>
                  </a:ext>
                </a:extLst>
              </a:tr>
              <a:tr h="588167">
                <a:tc>
                  <a:txBody>
                    <a:bodyPr/>
                    <a:lstStyle/>
                    <a:p>
                      <a:r>
                        <a:rPr lang="en-US" sz="2600"/>
                        <a:t>11/30/21</a:t>
                      </a:r>
                    </a:p>
                  </a:txBody>
                  <a:tcPr marL="133674" marR="133674" marT="66837" marB="66837"/>
                </a:tc>
                <a:tc>
                  <a:txBody>
                    <a:bodyPr/>
                    <a:lstStyle/>
                    <a:p>
                      <a:r>
                        <a:rPr lang="en-US" sz="2600"/>
                        <a:t>HBV DNA</a:t>
                      </a:r>
                    </a:p>
                  </a:txBody>
                  <a:tcPr marL="133674" marR="133674" marT="66837" marB="66837"/>
                </a:tc>
                <a:tc>
                  <a:txBody>
                    <a:bodyPr/>
                    <a:lstStyle/>
                    <a:p>
                      <a:r>
                        <a:rPr lang="en-US" sz="2600"/>
                        <a:t>&lt;10 detectable</a:t>
                      </a:r>
                    </a:p>
                  </a:txBody>
                  <a:tcPr marL="133674" marR="133674" marT="66837" marB="66837"/>
                </a:tc>
                <a:extLst>
                  <a:ext uri="{0D108BD9-81ED-4DB2-BD59-A6C34878D82A}">
                    <a16:rowId xmlns:a16="http://schemas.microsoft.com/office/drawing/2014/main" val="3466041747"/>
                  </a:ext>
                </a:extLst>
              </a:tr>
              <a:tr h="58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11/30/21</a:t>
                      </a:r>
                    </a:p>
                  </a:txBody>
                  <a:tcPr marL="133674" marR="133674" marT="66837" marB="66837"/>
                </a:tc>
                <a:tc>
                  <a:txBody>
                    <a:bodyPr/>
                    <a:lstStyle/>
                    <a:p>
                      <a:r>
                        <a:rPr lang="en-US" sz="2600"/>
                        <a:t>HBsAg </a:t>
                      </a:r>
                    </a:p>
                  </a:txBody>
                  <a:tcPr marL="133674" marR="133674" marT="66837" marB="66837"/>
                </a:tc>
                <a:tc>
                  <a:txBody>
                    <a:bodyPr/>
                    <a:lstStyle/>
                    <a:p>
                      <a:r>
                        <a:rPr lang="en-US" sz="2600"/>
                        <a:t>(-)</a:t>
                      </a:r>
                    </a:p>
                  </a:txBody>
                  <a:tcPr marL="133674" marR="133674" marT="66837" marB="66837"/>
                </a:tc>
                <a:extLst>
                  <a:ext uri="{0D108BD9-81ED-4DB2-BD59-A6C34878D82A}">
                    <a16:rowId xmlns:a16="http://schemas.microsoft.com/office/drawing/2014/main" val="1146464310"/>
                  </a:ext>
                </a:extLst>
              </a:tr>
              <a:tr h="58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a:t>11/30/21</a:t>
                      </a:r>
                    </a:p>
                  </a:txBody>
                  <a:tcPr marL="133674" marR="133674" marT="66837" marB="66837"/>
                </a:tc>
                <a:tc>
                  <a:txBody>
                    <a:bodyPr/>
                    <a:lstStyle/>
                    <a:p>
                      <a:r>
                        <a:rPr lang="en-US" sz="2600"/>
                        <a:t>Anti-HBc</a:t>
                      </a:r>
                    </a:p>
                  </a:txBody>
                  <a:tcPr marL="133674" marR="133674" marT="66837" marB="66837"/>
                </a:tc>
                <a:tc>
                  <a:txBody>
                    <a:bodyPr/>
                    <a:lstStyle/>
                    <a:p>
                      <a:r>
                        <a:rPr lang="en-US" sz="2600" dirty="0"/>
                        <a:t>(+)</a:t>
                      </a:r>
                    </a:p>
                  </a:txBody>
                  <a:tcPr marL="133674" marR="133674" marT="66837" marB="66837"/>
                </a:tc>
                <a:extLst>
                  <a:ext uri="{0D108BD9-81ED-4DB2-BD59-A6C34878D82A}">
                    <a16:rowId xmlns:a16="http://schemas.microsoft.com/office/drawing/2014/main" val="1302278693"/>
                  </a:ext>
                </a:extLst>
              </a:tr>
            </a:tbl>
          </a:graphicData>
        </a:graphic>
      </p:graphicFrame>
    </p:spTree>
    <p:extLst>
      <p:ext uri="{BB962C8B-B14F-4D97-AF65-F5344CB8AC3E}">
        <p14:creationId xmlns:p14="http://schemas.microsoft.com/office/powerpoint/2010/main" val="1256371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8C659-0AFC-46B7-9CBE-B29BD3FEAF45}"/>
              </a:ext>
            </a:extLst>
          </p:cNvPr>
          <p:cNvSpPr>
            <a:spLocks noGrp="1"/>
          </p:cNvSpPr>
          <p:nvPr>
            <p:ph type="title"/>
          </p:nvPr>
        </p:nvSpPr>
        <p:spPr>
          <a:xfrm>
            <a:off x="635000" y="640823"/>
            <a:ext cx="3418659" cy="5583148"/>
          </a:xfrm>
        </p:spPr>
        <p:txBody>
          <a:bodyPr anchor="ctr">
            <a:normAutofit/>
          </a:bodyPr>
          <a:lstStyle/>
          <a:p>
            <a:r>
              <a:rPr lang="en-US" sz="5400"/>
              <a:t>Scenario 6</a:t>
            </a:r>
          </a:p>
        </p:txBody>
      </p:sp>
      <p:sp>
        <p:nvSpPr>
          <p:cNvPr id="2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934C6FAF-4E68-4C3A-9A79-15BFA87F0D27}"/>
              </a:ext>
            </a:extLst>
          </p:cNvPr>
          <p:cNvGraphicFramePr>
            <a:graphicFrameLocks noGrp="1"/>
          </p:cNvGraphicFramePr>
          <p:nvPr>
            <p:ph idx="1"/>
            <p:extLst>
              <p:ext uri="{D42A27DB-BD31-4B8C-83A1-F6EECF244321}">
                <p14:modId xmlns:p14="http://schemas.microsoft.com/office/powerpoint/2010/main" val="3328883678"/>
              </p:ext>
            </p:extLst>
          </p:nvPr>
        </p:nvGraphicFramePr>
        <p:xfrm>
          <a:off x="5007429" y="896006"/>
          <a:ext cx="6382512" cy="3350516"/>
        </p:xfrm>
        <a:graphic>
          <a:graphicData uri="http://schemas.openxmlformats.org/drawingml/2006/table">
            <a:tbl>
              <a:tblPr firstRow="1" bandRow="1">
                <a:tableStyleId>{5C22544A-7EE6-4342-B048-85BDC9FD1C3A}</a:tableStyleId>
              </a:tblPr>
              <a:tblGrid>
                <a:gridCol w="2127504">
                  <a:extLst>
                    <a:ext uri="{9D8B030D-6E8A-4147-A177-3AD203B41FA5}">
                      <a16:colId xmlns:a16="http://schemas.microsoft.com/office/drawing/2014/main" val="2625443819"/>
                    </a:ext>
                  </a:extLst>
                </a:gridCol>
                <a:gridCol w="2127504">
                  <a:extLst>
                    <a:ext uri="{9D8B030D-6E8A-4147-A177-3AD203B41FA5}">
                      <a16:colId xmlns:a16="http://schemas.microsoft.com/office/drawing/2014/main" val="2117069503"/>
                    </a:ext>
                  </a:extLst>
                </a:gridCol>
                <a:gridCol w="2127504">
                  <a:extLst>
                    <a:ext uri="{9D8B030D-6E8A-4147-A177-3AD203B41FA5}">
                      <a16:colId xmlns:a16="http://schemas.microsoft.com/office/drawing/2014/main" val="1941592768"/>
                    </a:ext>
                  </a:extLst>
                </a:gridCol>
              </a:tblGrid>
              <a:tr h="837629">
                <a:tc gridSpan="3">
                  <a:txBody>
                    <a:bodyPr/>
                    <a:lstStyle/>
                    <a:p>
                      <a:r>
                        <a:rPr lang="en-US" sz="3300" dirty="0"/>
                        <a:t>No Prior Events</a:t>
                      </a:r>
                    </a:p>
                  </a:txBody>
                  <a:tcPr marL="167068" marR="167068" marT="83534" marB="83534"/>
                </a:tc>
                <a:tc hMerge="1">
                  <a:txBody>
                    <a:bodyPr/>
                    <a:lstStyle/>
                    <a:p>
                      <a:endParaRPr lang="en-US" sz="3300" dirty="0"/>
                    </a:p>
                  </a:txBody>
                  <a:tcPr marL="167068" marR="167068" marT="83534" marB="83534"/>
                </a:tc>
                <a:tc hMerge="1">
                  <a:txBody>
                    <a:bodyPr/>
                    <a:lstStyle/>
                    <a:p>
                      <a:endParaRPr lang="en-US" sz="3300" dirty="0"/>
                    </a:p>
                  </a:txBody>
                  <a:tcPr marL="167068" marR="167068" marT="83534" marB="83534"/>
                </a:tc>
                <a:extLst>
                  <a:ext uri="{0D108BD9-81ED-4DB2-BD59-A6C34878D82A}">
                    <a16:rowId xmlns:a16="http://schemas.microsoft.com/office/drawing/2014/main" val="610063282"/>
                  </a:ext>
                </a:extLst>
              </a:tr>
              <a:tr h="837629">
                <a:tc>
                  <a:txBody>
                    <a:bodyPr/>
                    <a:lstStyle/>
                    <a:p>
                      <a:r>
                        <a:rPr lang="en-US" sz="3300" dirty="0"/>
                        <a:t>4/19/22</a:t>
                      </a:r>
                    </a:p>
                  </a:txBody>
                  <a:tcPr marL="167068" marR="167068" marT="83534" marB="83534"/>
                </a:tc>
                <a:tc>
                  <a:txBody>
                    <a:bodyPr/>
                    <a:lstStyle/>
                    <a:p>
                      <a:r>
                        <a:rPr lang="en-US" sz="3300" dirty="0"/>
                        <a:t>HBV DNA </a:t>
                      </a:r>
                    </a:p>
                  </a:txBody>
                  <a:tcPr marL="167068" marR="167068" marT="83534" marB="83534"/>
                </a:tc>
                <a:tc>
                  <a:txBody>
                    <a:bodyPr/>
                    <a:lstStyle/>
                    <a:p>
                      <a:r>
                        <a:rPr lang="en-US" sz="3300" dirty="0"/>
                        <a:t>37900000</a:t>
                      </a:r>
                    </a:p>
                  </a:txBody>
                  <a:tcPr marL="167068" marR="167068" marT="83534" marB="83534"/>
                </a:tc>
                <a:extLst>
                  <a:ext uri="{0D108BD9-81ED-4DB2-BD59-A6C34878D82A}">
                    <a16:rowId xmlns:a16="http://schemas.microsoft.com/office/drawing/2014/main" val="2143337013"/>
                  </a:ext>
                </a:extLst>
              </a:tr>
              <a:tr h="837629">
                <a:tc>
                  <a:txBody>
                    <a:bodyPr/>
                    <a:lstStyle/>
                    <a:p>
                      <a:r>
                        <a:rPr lang="en-US" sz="3300" dirty="0"/>
                        <a:t>4/22/22</a:t>
                      </a:r>
                    </a:p>
                  </a:txBody>
                  <a:tcPr marL="167068" marR="167068" marT="83534" marB="83534"/>
                </a:tc>
                <a:tc>
                  <a:txBody>
                    <a:bodyPr/>
                    <a:lstStyle/>
                    <a:p>
                      <a:r>
                        <a:rPr lang="en-US" sz="3300" dirty="0" err="1"/>
                        <a:t>HBeAg</a:t>
                      </a:r>
                      <a:r>
                        <a:rPr lang="en-US" sz="3300" dirty="0"/>
                        <a:t> </a:t>
                      </a:r>
                    </a:p>
                  </a:txBody>
                  <a:tcPr marL="167068" marR="167068" marT="83534" marB="83534"/>
                </a:tc>
                <a:tc>
                  <a:txBody>
                    <a:bodyPr/>
                    <a:lstStyle/>
                    <a:p>
                      <a:r>
                        <a:rPr lang="en-US" sz="3300" dirty="0"/>
                        <a:t>(+)</a:t>
                      </a:r>
                    </a:p>
                  </a:txBody>
                  <a:tcPr marL="167068" marR="167068" marT="83534" marB="83534"/>
                </a:tc>
                <a:extLst>
                  <a:ext uri="{0D108BD9-81ED-4DB2-BD59-A6C34878D82A}">
                    <a16:rowId xmlns:a16="http://schemas.microsoft.com/office/drawing/2014/main" val="141805632"/>
                  </a:ext>
                </a:extLst>
              </a:tr>
              <a:tr h="837629">
                <a:tc>
                  <a:txBody>
                    <a:bodyPr/>
                    <a:lstStyle/>
                    <a:p>
                      <a:r>
                        <a:rPr lang="en-US" sz="3300" dirty="0"/>
                        <a:t>4/18/22</a:t>
                      </a:r>
                    </a:p>
                  </a:txBody>
                  <a:tcPr marL="167068" marR="167068" marT="83534" marB="83534"/>
                </a:tc>
                <a:tc>
                  <a:txBody>
                    <a:bodyPr/>
                    <a:lstStyle/>
                    <a:p>
                      <a:r>
                        <a:rPr lang="en-US" sz="3300" dirty="0"/>
                        <a:t>Symptoms</a:t>
                      </a:r>
                    </a:p>
                  </a:txBody>
                  <a:tcPr marL="167068" marR="167068" marT="83534" marB="83534"/>
                </a:tc>
                <a:tc>
                  <a:txBody>
                    <a:bodyPr/>
                    <a:lstStyle/>
                    <a:p>
                      <a:r>
                        <a:rPr lang="en-US" sz="3300" dirty="0"/>
                        <a:t>Yes</a:t>
                      </a:r>
                    </a:p>
                  </a:txBody>
                  <a:tcPr marL="167068" marR="167068" marT="83534" marB="83534"/>
                </a:tc>
                <a:extLst>
                  <a:ext uri="{0D108BD9-81ED-4DB2-BD59-A6C34878D82A}">
                    <a16:rowId xmlns:a16="http://schemas.microsoft.com/office/drawing/2014/main" val="3000789962"/>
                  </a:ext>
                </a:extLst>
              </a:tr>
            </a:tbl>
          </a:graphicData>
        </a:graphic>
      </p:graphicFrame>
    </p:spTree>
    <p:extLst>
      <p:ext uri="{BB962C8B-B14F-4D97-AF65-F5344CB8AC3E}">
        <p14:creationId xmlns:p14="http://schemas.microsoft.com/office/powerpoint/2010/main" val="2631942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AC13818-E8D4-44E6-BD70-0B1F672E105F}"/>
              </a:ext>
            </a:extLst>
          </p:cNvPr>
          <p:cNvSpPr>
            <a:spLocks noGrp="1"/>
          </p:cNvSpPr>
          <p:nvPr>
            <p:ph type="title"/>
          </p:nvPr>
        </p:nvSpPr>
        <p:spPr>
          <a:xfrm>
            <a:off x="3045213" y="731520"/>
            <a:ext cx="6089904" cy="1426464"/>
          </a:xfrm>
        </p:spPr>
        <p:txBody>
          <a:bodyPr>
            <a:normAutofit/>
          </a:bodyPr>
          <a:lstStyle/>
          <a:p>
            <a:pPr algn="ctr"/>
            <a:r>
              <a:rPr lang="en-US" dirty="0">
                <a:solidFill>
                  <a:srgbClr val="FFFFFF"/>
                </a:solidFill>
              </a:rPr>
              <a:t>Scenario 7</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5B338348-E92B-4E2B-879B-6343FE9DE44F}"/>
              </a:ext>
            </a:extLst>
          </p:cNvPr>
          <p:cNvGraphicFramePr>
            <a:graphicFrameLocks noGrp="1"/>
          </p:cNvGraphicFramePr>
          <p:nvPr>
            <p:ph idx="1"/>
            <p:extLst>
              <p:ext uri="{D42A27DB-BD31-4B8C-83A1-F6EECF244321}">
                <p14:modId xmlns:p14="http://schemas.microsoft.com/office/powerpoint/2010/main" val="394473990"/>
              </p:ext>
            </p:extLst>
          </p:nvPr>
        </p:nvGraphicFramePr>
        <p:xfrm>
          <a:off x="2416281" y="3702622"/>
          <a:ext cx="7343565" cy="1475232"/>
        </p:xfrm>
        <a:graphic>
          <a:graphicData uri="http://schemas.openxmlformats.org/drawingml/2006/table">
            <a:tbl>
              <a:tblPr firstRow="1" bandRow="1">
                <a:tableStyleId>{5C22544A-7EE6-4342-B048-85BDC9FD1C3A}</a:tableStyleId>
              </a:tblPr>
              <a:tblGrid>
                <a:gridCol w="2649644">
                  <a:extLst>
                    <a:ext uri="{9D8B030D-6E8A-4147-A177-3AD203B41FA5}">
                      <a16:colId xmlns:a16="http://schemas.microsoft.com/office/drawing/2014/main" val="4209643068"/>
                    </a:ext>
                  </a:extLst>
                </a:gridCol>
                <a:gridCol w="2440094">
                  <a:extLst>
                    <a:ext uri="{9D8B030D-6E8A-4147-A177-3AD203B41FA5}">
                      <a16:colId xmlns:a16="http://schemas.microsoft.com/office/drawing/2014/main" val="2962351385"/>
                    </a:ext>
                  </a:extLst>
                </a:gridCol>
                <a:gridCol w="2253827">
                  <a:extLst>
                    <a:ext uri="{9D8B030D-6E8A-4147-A177-3AD203B41FA5}">
                      <a16:colId xmlns:a16="http://schemas.microsoft.com/office/drawing/2014/main" val="3049619860"/>
                    </a:ext>
                  </a:extLst>
                </a:gridCol>
              </a:tblGrid>
              <a:tr h="737616">
                <a:tc>
                  <a:txBody>
                    <a:bodyPr/>
                    <a:lstStyle/>
                    <a:p>
                      <a:r>
                        <a:rPr lang="en-US" sz="3300" dirty="0"/>
                        <a:t>2018</a:t>
                      </a:r>
                    </a:p>
                  </a:txBody>
                  <a:tcPr marL="167640" marR="167640" marT="83820" marB="83820"/>
                </a:tc>
                <a:tc>
                  <a:txBody>
                    <a:bodyPr/>
                    <a:lstStyle/>
                    <a:p>
                      <a:r>
                        <a:rPr lang="en-US" sz="3300" dirty="0"/>
                        <a:t>Prior Event</a:t>
                      </a:r>
                    </a:p>
                  </a:txBody>
                  <a:tcPr marL="167640" marR="167640" marT="83820" marB="83820"/>
                </a:tc>
                <a:tc>
                  <a:txBody>
                    <a:bodyPr/>
                    <a:lstStyle/>
                    <a:p>
                      <a:r>
                        <a:rPr lang="en-US" sz="3300"/>
                        <a:t>Probable</a:t>
                      </a:r>
                    </a:p>
                  </a:txBody>
                  <a:tcPr marL="167640" marR="167640" marT="83820" marB="83820"/>
                </a:tc>
                <a:extLst>
                  <a:ext uri="{0D108BD9-81ED-4DB2-BD59-A6C34878D82A}">
                    <a16:rowId xmlns:a16="http://schemas.microsoft.com/office/drawing/2014/main" val="2046939920"/>
                  </a:ext>
                </a:extLst>
              </a:tr>
              <a:tr h="737616">
                <a:tc>
                  <a:txBody>
                    <a:bodyPr/>
                    <a:lstStyle/>
                    <a:p>
                      <a:r>
                        <a:rPr lang="en-US" sz="3300"/>
                        <a:t>4/8/22</a:t>
                      </a:r>
                    </a:p>
                  </a:txBody>
                  <a:tcPr marL="167640" marR="167640" marT="83820" marB="83820"/>
                </a:tc>
                <a:tc>
                  <a:txBody>
                    <a:bodyPr/>
                    <a:lstStyle/>
                    <a:p>
                      <a:r>
                        <a:rPr lang="en-US" sz="3300"/>
                        <a:t>HBV DNA</a:t>
                      </a:r>
                    </a:p>
                  </a:txBody>
                  <a:tcPr marL="167640" marR="167640" marT="83820" marB="83820"/>
                </a:tc>
                <a:tc>
                  <a:txBody>
                    <a:bodyPr/>
                    <a:lstStyle/>
                    <a:p>
                      <a:r>
                        <a:rPr lang="en-US" sz="3300" dirty="0"/>
                        <a:t>24300</a:t>
                      </a:r>
                    </a:p>
                  </a:txBody>
                  <a:tcPr marL="167640" marR="167640" marT="83820" marB="83820"/>
                </a:tc>
                <a:extLst>
                  <a:ext uri="{0D108BD9-81ED-4DB2-BD59-A6C34878D82A}">
                    <a16:rowId xmlns:a16="http://schemas.microsoft.com/office/drawing/2014/main" val="4043728777"/>
                  </a:ext>
                </a:extLst>
              </a:tr>
            </a:tbl>
          </a:graphicData>
        </a:graphic>
      </p:graphicFrame>
    </p:spTree>
    <p:extLst>
      <p:ext uri="{BB962C8B-B14F-4D97-AF65-F5344CB8AC3E}">
        <p14:creationId xmlns:p14="http://schemas.microsoft.com/office/powerpoint/2010/main" val="2034718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F8287C-0EE2-4A93-8056-423041AC927C}"/>
              </a:ext>
            </a:extLst>
          </p:cNvPr>
          <p:cNvSpPr>
            <a:spLocks noGrp="1"/>
          </p:cNvSpPr>
          <p:nvPr>
            <p:ph type="title"/>
          </p:nvPr>
        </p:nvSpPr>
        <p:spPr>
          <a:xfrm>
            <a:off x="524256" y="516804"/>
            <a:ext cx="6594189" cy="1625210"/>
          </a:xfrm>
        </p:spPr>
        <p:txBody>
          <a:bodyPr>
            <a:normAutofit/>
          </a:bodyPr>
          <a:lstStyle/>
          <a:p>
            <a:r>
              <a:rPr lang="en-US">
                <a:solidFill>
                  <a:srgbClr val="FFFFFF"/>
                </a:solidFill>
              </a:rPr>
              <a:t>Scenario 8</a:t>
            </a:r>
          </a:p>
        </p:txBody>
      </p:sp>
      <p:sp>
        <p:nvSpPr>
          <p:cNvPr id="14" name="Rectangle 1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4">
            <a:extLst>
              <a:ext uri="{FF2B5EF4-FFF2-40B4-BE49-F238E27FC236}">
                <a16:creationId xmlns:a16="http://schemas.microsoft.com/office/drawing/2014/main" id="{2E8B8C99-CFA5-4F08-8AE8-C3816B509F71}"/>
              </a:ext>
            </a:extLst>
          </p:cNvPr>
          <p:cNvGraphicFramePr>
            <a:graphicFrameLocks/>
          </p:cNvGraphicFramePr>
          <p:nvPr>
            <p:extLst>
              <p:ext uri="{D42A27DB-BD31-4B8C-83A1-F6EECF244321}">
                <p14:modId xmlns:p14="http://schemas.microsoft.com/office/powerpoint/2010/main" val="85790384"/>
              </p:ext>
            </p:extLst>
          </p:nvPr>
        </p:nvGraphicFramePr>
        <p:xfrm>
          <a:off x="1050712" y="2660287"/>
          <a:ext cx="5611975" cy="3646890"/>
        </p:xfrm>
        <a:graphic>
          <a:graphicData uri="http://schemas.openxmlformats.org/drawingml/2006/table">
            <a:tbl>
              <a:tblPr firstRow="1" bandRow="1">
                <a:tableStyleId>{8EC20E35-A176-4012-BC5E-935CFFF8708E}</a:tableStyleId>
              </a:tblPr>
              <a:tblGrid>
                <a:gridCol w="1900541">
                  <a:extLst>
                    <a:ext uri="{9D8B030D-6E8A-4147-A177-3AD203B41FA5}">
                      <a16:colId xmlns:a16="http://schemas.microsoft.com/office/drawing/2014/main" val="24849803"/>
                    </a:ext>
                  </a:extLst>
                </a:gridCol>
                <a:gridCol w="2460842">
                  <a:extLst>
                    <a:ext uri="{9D8B030D-6E8A-4147-A177-3AD203B41FA5}">
                      <a16:colId xmlns:a16="http://schemas.microsoft.com/office/drawing/2014/main" val="2009985754"/>
                    </a:ext>
                  </a:extLst>
                </a:gridCol>
                <a:gridCol w="1250592">
                  <a:extLst>
                    <a:ext uri="{9D8B030D-6E8A-4147-A177-3AD203B41FA5}">
                      <a16:colId xmlns:a16="http://schemas.microsoft.com/office/drawing/2014/main" val="1451029269"/>
                    </a:ext>
                  </a:extLst>
                </a:gridCol>
              </a:tblGrid>
              <a:tr h="806834">
                <a:tc>
                  <a:txBody>
                    <a:bodyPr/>
                    <a:lstStyle/>
                    <a:p>
                      <a:endParaRPr lang="en-US" sz="3200"/>
                    </a:p>
                  </a:txBody>
                  <a:tcPr marL="161367" marR="161367" marT="80683" marB="80683"/>
                </a:tc>
                <a:tc>
                  <a:txBody>
                    <a:bodyPr/>
                    <a:lstStyle/>
                    <a:p>
                      <a:endParaRPr lang="en-US" sz="3200"/>
                    </a:p>
                  </a:txBody>
                  <a:tcPr marL="161367" marR="161367" marT="80683" marB="80683"/>
                </a:tc>
                <a:tc>
                  <a:txBody>
                    <a:bodyPr/>
                    <a:lstStyle/>
                    <a:p>
                      <a:endParaRPr lang="en-US" sz="3200"/>
                    </a:p>
                  </a:txBody>
                  <a:tcPr marL="161367" marR="161367" marT="80683" marB="80683"/>
                </a:tc>
                <a:extLst>
                  <a:ext uri="{0D108BD9-81ED-4DB2-BD59-A6C34878D82A}">
                    <a16:rowId xmlns:a16="http://schemas.microsoft.com/office/drawing/2014/main" val="1506175519"/>
                  </a:ext>
                </a:extLst>
              </a:tr>
              <a:tr h="710014">
                <a:tc>
                  <a:txBody>
                    <a:bodyPr/>
                    <a:lstStyle/>
                    <a:p>
                      <a:r>
                        <a:rPr lang="en-US" sz="3200"/>
                        <a:t>4/1/22</a:t>
                      </a:r>
                    </a:p>
                  </a:txBody>
                  <a:tcPr marL="161367" marR="161367" marT="80683" marB="80683"/>
                </a:tc>
                <a:tc>
                  <a:txBody>
                    <a:bodyPr/>
                    <a:lstStyle/>
                    <a:p>
                      <a:r>
                        <a:rPr lang="en-US" sz="3200"/>
                        <a:t>HBsAg</a:t>
                      </a:r>
                    </a:p>
                  </a:txBody>
                  <a:tcPr marL="161367" marR="161367" marT="80683" marB="80683"/>
                </a:tc>
                <a:tc>
                  <a:txBody>
                    <a:bodyPr/>
                    <a:lstStyle/>
                    <a:p>
                      <a:r>
                        <a:rPr lang="en-US" sz="3200"/>
                        <a:t>(+)</a:t>
                      </a:r>
                    </a:p>
                  </a:txBody>
                  <a:tcPr marL="161367" marR="161367" marT="80683" marB="80683"/>
                </a:tc>
                <a:extLst>
                  <a:ext uri="{0D108BD9-81ED-4DB2-BD59-A6C34878D82A}">
                    <a16:rowId xmlns:a16="http://schemas.microsoft.com/office/drawing/2014/main" val="3506108815"/>
                  </a:ext>
                </a:extLst>
              </a:tr>
              <a:tr h="710014">
                <a:tc>
                  <a:txBody>
                    <a:bodyPr/>
                    <a:lstStyle/>
                    <a:p>
                      <a:r>
                        <a:rPr lang="en-US" sz="3200"/>
                        <a:t>4/1/22</a:t>
                      </a:r>
                    </a:p>
                  </a:txBody>
                  <a:tcPr marL="161367" marR="161367" marT="80683" marB="80683"/>
                </a:tc>
                <a:tc>
                  <a:txBody>
                    <a:bodyPr/>
                    <a:lstStyle/>
                    <a:p>
                      <a:r>
                        <a:rPr lang="en-US" sz="3200" err="1"/>
                        <a:t>HBeAg</a:t>
                      </a:r>
                      <a:r>
                        <a:rPr lang="en-US" sz="3200"/>
                        <a:t> </a:t>
                      </a:r>
                    </a:p>
                  </a:txBody>
                  <a:tcPr marL="161367" marR="161367" marT="80683" marB="80683"/>
                </a:tc>
                <a:tc>
                  <a:txBody>
                    <a:bodyPr/>
                    <a:lstStyle/>
                    <a:p>
                      <a:r>
                        <a:rPr lang="en-US" sz="3200"/>
                        <a:t>(-)</a:t>
                      </a:r>
                    </a:p>
                  </a:txBody>
                  <a:tcPr marL="161367" marR="161367" marT="80683" marB="80683"/>
                </a:tc>
                <a:extLst>
                  <a:ext uri="{0D108BD9-81ED-4DB2-BD59-A6C34878D82A}">
                    <a16:rowId xmlns:a16="http://schemas.microsoft.com/office/drawing/2014/main" val="1973467200"/>
                  </a:ext>
                </a:extLst>
              </a:tr>
              <a:tr h="710014">
                <a:tc>
                  <a:txBody>
                    <a:bodyPr/>
                    <a:lstStyle/>
                    <a:p>
                      <a:r>
                        <a:rPr lang="en-US" sz="3200"/>
                        <a:t>4/1/22</a:t>
                      </a:r>
                    </a:p>
                  </a:txBody>
                  <a:tcPr marL="161367" marR="161367" marT="80683" marB="80683"/>
                </a:tc>
                <a:tc>
                  <a:txBody>
                    <a:bodyPr/>
                    <a:lstStyle/>
                    <a:p>
                      <a:r>
                        <a:rPr lang="en-US" sz="3200"/>
                        <a:t>HBV DNA </a:t>
                      </a:r>
                    </a:p>
                  </a:txBody>
                  <a:tcPr marL="161367" marR="161367" marT="80683" marB="80683"/>
                </a:tc>
                <a:tc>
                  <a:txBody>
                    <a:bodyPr/>
                    <a:lstStyle/>
                    <a:p>
                      <a:r>
                        <a:rPr lang="en-US" sz="3200"/>
                        <a:t>(-)</a:t>
                      </a:r>
                    </a:p>
                  </a:txBody>
                  <a:tcPr marL="161367" marR="161367" marT="80683" marB="80683"/>
                </a:tc>
                <a:extLst>
                  <a:ext uri="{0D108BD9-81ED-4DB2-BD59-A6C34878D82A}">
                    <a16:rowId xmlns:a16="http://schemas.microsoft.com/office/drawing/2014/main" val="3521697961"/>
                  </a:ext>
                </a:extLst>
              </a:tr>
              <a:tr h="710014">
                <a:tc>
                  <a:txBody>
                    <a:bodyPr/>
                    <a:lstStyle/>
                    <a:p>
                      <a:r>
                        <a:rPr lang="en-US" sz="3200"/>
                        <a:t>3/28/21</a:t>
                      </a:r>
                    </a:p>
                  </a:txBody>
                  <a:tcPr marL="161367" marR="161367" marT="80683" marB="80683"/>
                </a:tc>
                <a:tc>
                  <a:txBody>
                    <a:bodyPr/>
                    <a:lstStyle/>
                    <a:p>
                      <a:r>
                        <a:rPr lang="en-US" sz="3200"/>
                        <a:t>Symptoms</a:t>
                      </a:r>
                    </a:p>
                  </a:txBody>
                  <a:tcPr marL="161367" marR="161367" marT="80683" marB="80683"/>
                </a:tc>
                <a:tc>
                  <a:txBody>
                    <a:bodyPr/>
                    <a:lstStyle/>
                    <a:p>
                      <a:r>
                        <a:rPr lang="en-US" sz="3200"/>
                        <a:t>Yes</a:t>
                      </a:r>
                    </a:p>
                  </a:txBody>
                  <a:tcPr marL="161367" marR="161367" marT="80683" marB="80683"/>
                </a:tc>
                <a:extLst>
                  <a:ext uri="{0D108BD9-81ED-4DB2-BD59-A6C34878D82A}">
                    <a16:rowId xmlns:a16="http://schemas.microsoft.com/office/drawing/2014/main" val="3529523258"/>
                  </a:ext>
                </a:extLst>
              </a:tr>
            </a:tbl>
          </a:graphicData>
        </a:graphic>
      </p:graphicFrame>
      <p:pic>
        <p:nvPicPr>
          <p:cNvPr id="10" name="Google Shape;156;p20" descr="A close up of a dog lying on a blanket&#10;&#10;Description generated with high confidence">
            <a:extLst>
              <a:ext uri="{FF2B5EF4-FFF2-40B4-BE49-F238E27FC236}">
                <a16:creationId xmlns:a16="http://schemas.microsoft.com/office/drawing/2014/main" id="{1F64E9FE-C2E5-43F2-8F03-58DE8126464A}"/>
              </a:ext>
            </a:extLst>
          </p:cNvPr>
          <p:cNvPicPr preferRelativeResize="0">
            <a:picLocks noGrp="1"/>
          </p:cNvPicPr>
          <p:nvPr>
            <p:ph idx="1"/>
          </p:nvPr>
        </p:nvPicPr>
        <p:blipFill rotWithShape="1">
          <a:blip r:embed="rId2">
            <a:alphaModFix/>
          </a:blip>
          <a:srcRect/>
          <a:stretch/>
        </p:blipFill>
        <p:spPr>
          <a:xfrm rot="5400000">
            <a:off x="7458869" y="1631950"/>
            <a:ext cx="4565650" cy="3424238"/>
          </a:xfrm>
          <a:prstGeom prst="rect">
            <a:avLst/>
          </a:prstGeom>
          <a:noFill/>
          <a:ln>
            <a:noFill/>
          </a:ln>
        </p:spPr>
      </p:pic>
    </p:spTree>
    <p:extLst>
      <p:ext uri="{BB962C8B-B14F-4D97-AF65-F5344CB8AC3E}">
        <p14:creationId xmlns:p14="http://schemas.microsoft.com/office/powerpoint/2010/main" val="132245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7E4A03-0D4B-46EF-91D3-512FE82BAC65}"/>
              </a:ext>
            </a:extLst>
          </p:cNvPr>
          <p:cNvSpPr>
            <a:spLocks noGrp="1"/>
          </p:cNvSpPr>
          <p:nvPr>
            <p:ph type="title"/>
          </p:nvPr>
        </p:nvSpPr>
        <p:spPr>
          <a:xfrm>
            <a:off x="643467" y="321734"/>
            <a:ext cx="10905066" cy="1135737"/>
          </a:xfrm>
        </p:spPr>
        <p:txBody>
          <a:bodyPr>
            <a:normAutofit/>
          </a:bodyPr>
          <a:lstStyle/>
          <a:p>
            <a:r>
              <a:rPr lang="en-US" sz="3600"/>
              <a:t>Scenario 9</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56E21772-4F6F-42DC-9325-3BF26AFBBD1C}"/>
              </a:ext>
            </a:extLst>
          </p:cNvPr>
          <p:cNvGraphicFramePr>
            <a:graphicFrameLocks noGrp="1"/>
          </p:cNvGraphicFramePr>
          <p:nvPr>
            <p:ph idx="1"/>
            <p:extLst>
              <p:ext uri="{D42A27DB-BD31-4B8C-83A1-F6EECF244321}">
                <p14:modId xmlns:p14="http://schemas.microsoft.com/office/powerpoint/2010/main" val="2637720696"/>
              </p:ext>
            </p:extLst>
          </p:nvPr>
        </p:nvGraphicFramePr>
        <p:xfrm>
          <a:off x="2409371" y="1825625"/>
          <a:ext cx="6473373" cy="4655079"/>
        </p:xfrm>
        <a:graphic>
          <a:graphicData uri="http://schemas.openxmlformats.org/drawingml/2006/table">
            <a:tbl>
              <a:tblPr firstRow="1" bandRow="1">
                <a:tableStyleId>{5C22544A-7EE6-4342-B048-85BDC9FD1C3A}</a:tableStyleId>
              </a:tblPr>
              <a:tblGrid>
                <a:gridCol w="2157791">
                  <a:extLst>
                    <a:ext uri="{9D8B030D-6E8A-4147-A177-3AD203B41FA5}">
                      <a16:colId xmlns:a16="http://schemas.microsoft.com/office/drawing/2014/main" val="3737970293"/>
                    </a:ext>
                  </a:extLst>
                </a:gridCol>
                <a:gridCol w="2157791">
                  <a:extLst>
                    <a:ext uri="{9D8B030D-6E8A-4147-A177-3AD203B41FA5}">
                      <a16:colId xmlns:a16="http://schemas.microsoft.com/office/drawing/2014/main" val="2044608917"/>
                    </a:ext>
                  </a:extLst>
                </a:gridCol>
                <a:gridCol w="2157791">
                  <a:extLst>
                    <a:ext uri="{9D8B030D-6E8A-4147-A177-3AD203B41FA5}">
                      <a16:colId xmlns:a16="http://schemas.microsoft.com/office/drawing/2014/main" val="1440072319"/>
                    </a:ext>
                  </a:extLst>
                </a:gridCol>
              </a:tblGrid>
              <a:tr h="725223">
                <a:tc>
                  <a:txBody>
                    <a:bodyPr/>
                    <a:lstStyle/>
                    <a:p>
                      <a:endParaRPr lang="en-US" sz="2900"/>
                    </a:p>
                  </a:txBody>
                  <a:tcPr marL="145045" marR="145045" marT="72522" marB="72522"/>
                </a:tc>
                <a:tc>
                  <a:txBody>
                    <a:bodyPr/>
                    <a:lstStyle/>
                    <a:p>
                      <a:endParaRPr lang="en-US" sz="2900"/>
                    </a:p>
                  </a:txBody>
                  <a:tcPr marL="145045" marR="145045" marT="72522" marB="72522"/>
                </a:tc>
                <a:tc>
                  <a:txBody>
                    <a:bodyPr/>
                    <a:lstStyle/>
                    <a:p>
                      <a:endParaRPr lang="en-US" sz="2900"/>
                    </a:p>
                  </a:txBody>
                  <a:tcPr marL="145045" marR="145045" marT="72522" marB="72522"/>
                </a:tc>
                <a:extLst>
                  <a:ext uri="{0D108BD9-81ED-4DB2-BD59-A6C34878D82A}">
                    <a16:rowId xmlns:a16="http://schemas.microsoft.com/office/drawing/2014/main" val="3082973851"/>
                  </a:ext>
                </a:extLst>
              </a:tr>
              <a:tr h="725223">
                <a:tc>
                  <a:txBody>
                    <a:bodyPr/>
                    <a:lstStyle/>
                    <a:p>
                      <a:r>
                        <a:rPr lang="en-US" sz="2900" dirty="0"/>
                        <a:t>10/18/21</a:t>
                      </a:r>
                    </a:p>
                  </a:txBody>
                  <a:tcPr marL="145045" marR="145045" marT="72522" marB="72522"/>
                </a:tc>
                <a:tc>
                  <a:txBody>
                    <a:bodyPr/>
                    <a:lstStyle/>
                    <a:p>
                      <a:r>
                        <a:rPr lang="en-US" sz="2900" dirty="0" err="1"/>
                        <a:t>HBsAG</a:t>
                      </a:r>
                      <a:endParaRPr lang="en-US" sz="2900" dirty="0"/>
                    </a:p>
                  </a:txBody>
                  <a:tcPr marL="145045" marR="145045" marT="72522" marB="72522"/>
                </a:tc>
                <a:tc>
                  <a:txBody>
                    <a:bodyPr/>
                    <a:lstStyle/>
                    <a:p>
                      <a:r>
                        <a:rPr lang="en-US" sz="2900" dirty="0"/>
                        <a:t>(+)</a:t>
                      </a:r>
                    </a:p>
                  </a:txBody>
                  <a:tcPr marL="145045" marR="145045" marT="72522" marB="72522"/>
                </a:tc>
                <a:extLst>
                  <a:ext uri="{0D108BD9-81ED-4DB2-BD59-A6C34878D82A}">
                    <a16:rowId xmlns:a16="http://schemas.microsoft.com/office/drawing/2014/main" val="2138238264"/>
                  </a:ext>
                </a:extLst>
              </a:tr>
              <a:tr h="725223">
                <a:tc>
                  <a:txBody>
                    <a:bodyPr/>
                    <a:lstStyle/>
                    <a:p>
                      <a:r>
                        <a:rPr lang="en-US" sz="2900" dirty="0"/>
                        <a:t>10/18/21</a:t>
                      </a:r>
                    </a:p>
                  </a:txBody>
                  <a:tcPr marL="145045" marR="145045" marT="72522" marB="72522"/>
                </a:tc>
                <a:tc>
                  <a:txBody>
                    <a:bodyPr/>
                    <a:lstStyle/>
                    <a:p>
                      <a:r>
                        <a:rPr lang="en-US" sz="2900" dirty="0"/>
                        <a:t>Anti-HBc</a:t>
                      </a:r>
                    </a:p>
                  </a:txBody>
                  <a:tcPr marL="145045" marR="145045" marT="72522" marB="72522"/>
                </a:tc>
                <a:tc>
                  <a:txBody>
                    <a:bodyPr/>
                    <a:lstStyle/>
                    <a:p>
                      <a:r>
                        <a:rPr lang="en-US" sz="2900" dirty="0"/>
                        <a:t>(-)</a:t>
                      </a:r>
                    </a:p>
                  </a:txBody>
                  <a:tcPr marL="145045" marR="145045" marT="72522" marB="72522"/>
                </a:tc>
                <a:extLst>
                  <a:ext uri="{0D108BD9-81ED-4DB2-BD59-A6C34878D82A}">
                    <a16:rowId xmlns:a16="http://schemas.microsoft.com/office/drawing/2014/main" val="316908189"/>
                  </a:ext>
                </a:extLst>
              </a:tr>
              <a:tr h="725223">
                <a:tc>
                  <a:txBody>
                    <a:bodyPr/>
                    <a:lstStyle/>
                    <a:p>
                      <a:r>
                        <a:rPr lang="en-US" sz="2900" dirty="0"/>
                        <a:t>11/3/21</a:t>
                      </a:r>
                    </a:p>
                  </a:txBody>
                  <a:tcPr marL="145045" marR="145045" marT="72522" marB="72522"/>
                </a:tc>
                <a:tc>
                  <a:txBody>
                    <a:bodyPr/>
                    <a:lstStyle/>
                    <a:p>
                      <a:r>
                        <a:rPr lang="en-US" sz="2900" dirty="0"/>
                        <a:t>HBsAg </a:t>
                      </a:r>
                    </a:p>
                  </a:txBody>
                  <a:tcPr marL="145045" marR="145045" marT="72522" marB="72522"/>
                </a:tc>
                <a:tc>
                  <a:txBody>
                    <a:bodyPr/>
                    <a:lstStyle/>
                    <a:p>
                      <a:r>
                        <a:rPr lang="en-US" sz="2900" dirty="0"/>
                        <a:t>(-)</a:t>
                      </a:r>
                    </a:p>
                  </a:txBody>
                  <a:tcPr marL="145045" marR="145045" marT="72522" marB="72522"/>
                </a:tc>
                <a:extLst>
                  <a:ext uri="{0D108BD9-81ED-4DB2-BD59-A6C34878D82A}">
                    <a16:rowId xmlns:a16="http://schemas.microsoft.com/office/drawing/2014/main" val="1041796874"/>
                  </a:ext>
                </a:extLst>
              </a:tr>
              <a:tr h="725223">
                <a:tc>
                  <a:txBody>
                    <a:bodyPr/>
                    <a:lstStyle/>
                    <a:p>
                      <a:r>
                        <a:rPr lang="en-US" sz="2900" dirty="0"/>
                        <a:t>10/18/21</a:t>
                      </a:r>
                    </a:p>
                  </a:txBody>
                  <a:tcPr marL="145045" marR="145045" marT="72522" marB="72522"/>
                </a:tc>
                <a:tc>
                  <a:txBody>
                    <a:bodyPr/>
                    <a:lstStyle/>
                    <a:p>
                      <a:r>
                        <a:rPr lang="en-US" sz="2900" dirty="0"/>
                        <a:t>Symptoms</a:t>
                      </a:r>
                    </a:p>
                  </a:txBody>
                  <a:tcPr marL="145045" marR="145045" marT="72522" marB="72522"/>
                </a:tc>
                <a:tc>
                  <a:txBody>
                    <a:bodyPr/>
                    <a:lstStyle/>
                    <a:p>
                      <a:r>
                        <a:rPr lang="en-US" sz="2900" dirty="0"/>
                        <a:t>Yes</a:t>
                      </a:r>
                    </a:p>
                  </a:txBody>
                  <a:tcPr marL="145045" marR="145045" marT="72522" marB="72522"/>
                </a:tc>
                <a:extLst>
                  <a:ext uri="{0D108BD9-81ED-4DB2-BD59-A6C34878D82A}">
                    <a16:rowId xmlns:a16="http://schemas.microsoft.com/office/drawing/2014/main" val="2087828620"/>
                  </a:ext>
                </a:extLst>
              </a:tr>
              <a:tr h="725223">
                <a:tc gridSpan="3">
                  <a:txBody>
                    <a:bodyPr/>
                    <a:lstStyle/>
                    <a:p>
                      <a:r>
                        <a:rPr lang="en-US" sz="2900" dirty="0"/>
                        <a:t>Pt recently hospitalized and MR states </a:t>
                      </a:r>
                      <a:r>
                        <a:rPr lang="en-US" sz="2900" dirty="0" err="1"/>
                        <a:t>pt</a:t>
                      </a:r>
                      <a:r>
                        <a:rPr lang="en-US" sz="2900" dirty="0"/>
                        <a:t> undergoes dialysis M/W/F</a:t>
                      </a:r>
                    </a:p>
                  </a:txBody>
                  <a:tcPr marL="145045" marR="145045" marT="72522" marB="72522"/>
                </a:tc>
                <a:tc hMerge="1">
                  <a:txBody>
                    <a:bodyPr/>
                    <a:lstStyle/>
                    <a:p>
                      <a:endParaRPr lang="en-US" sz="2900" dirty="0"/>
                    </a:p>
                  </a:txBody>
                  <a:tcPr marL="145045" marR="145045" marT="72522" marB="72522"/>
                </a:tc>
                <a:tc hMerge="1">
                  <a:txBody>
                    <a:bodyPr/>
                    <a:lstStyle/>
                    <a:p>
                      <a:endParaRPr lang="en-US" sz="2900" dirty="0"/>
                    </a:p>
                  </a:txBody>
                  <a:tcPr marL="145045" marR="145045" marT="72522" marB="72522"/>
                </a:tc>
                <a:extLst>
                  <a:ext uri="{0D108BD9-81ED-4DB2-BD59-A6C34878D82A}">
                    <a16:rowId xmlns:a16="http://schemas.microsoft.com/office/drawing/2014/main" val="279212696"/>
                  </a:ext>
                </a:extLst>
              </a:tr>
            </a:tbl>
          </a:graphicData>
        </a:graphic>
      </p:graphicFrame>
    </p:spTree>
    <p:extLst>
      <p:ext uri="{BB962C8B-B14F-4D97-AF65-F5344CB8AC3E}">
        <p14:creationId xmlns:p14="http://schemas.microsoft.com/office/powerpoint/2010/main" val="427655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A6787-0464-4E8F-B10A-BE228ABCD419}"/>
              </a:ext>
            </a:extLst>
          </p:cNvPr>
          <p:cNvSpPr>
            <a:spLocks noGrp="1"/>
          </p:cNvSpPr>
          <p:nvPr>
            <p:ph type="title"/>
          </p:nvPr>
        </p:nvSpPr>
        <p:spPr>
          <a:xfrm>
            <a:off x="1285240" y="1050595"/>
            <a:ext cx="8074815" cy="1618489"/>
          </a:xfrm>
        </p:spPr>
        <p:txBody>
          <a:bodyPr anchor="ctr">
            <a:normAutofit/>
          </a:bodyPr>
          <a:lstStyle/>
          <a:p>
            <a:r>
              <a:rPr lang="en-US" sz="7200"/>
              <a:t>Scenario 10</a:t>
            </a:r>
          </a:p>
        </p:txBody>
      </p:sp>
      <p:graphicFrame>
        <p:nvGraphicFramePr>
          <p:cNvPr id="4" name="Table 4">
            <a:extLst>
              <a:ext uri="{FF2B5EF4-FFF2-40B4-BE49-F238E27FC236}">
                <a16:creationId xmlns:a16="http://schemas.microsoft.com/office/drawing/2014/main" id="{D912B28D-FE6B-4EBA-B72E-E4D5B9015A02}"/>
              </a:ext>
            </a:extLst>
          </p:cNvPr>
          <p:cNvGraphicFramePr>
            <a:graphicFrameLocks noGrp="1"/>
          </p:cNvGraphicFramePr>
          <p:nvPr>
            <p:ph idx="1"/>
            <p:extLst>
              <p:ext uri="{D42A27DB-BD31-4B8C-83A1-F6EECF244321}">
                <p14:modId xmlns:p14="http://schemas.microsoft.com/office/powerpoint/2010/main" val="1194565666"/>
              </p:ext>
            </p:extLst>
          </p:nvPr>
        </p:nvGraphicFramePr>
        <p:xfrm>
          <a:off x="1285240" y="3280090"/>
          <a:ext cx="8074816" cy="1825575"/>
        </p:xfrm>
        <a:graphic>
          <a:graphicData uri="http://schemas.openxmlformats.org/drawingml/2006/table">
            <a:tbl>
              <a:tblPr firstRow="1" bandRow="1">
                <a:tableStyleId>{5C22544A-7EE6-4342-B048-85BDC9FD1C3A}</a:tableStyleId>
              </a:tblPr>
              <a:tblGrid>
                <a:gridCol w="1733969">
                  <a:extLst>
                    <a:ext uri="{9D8B030D-6E8A-4147-A177-3AD203B41FA5}">
                      <a16:colId xmlns:a16="http://schemas.microsoft.com/office/drawing/2014/main" val="3772266655"/>
                    </a:ext>
                  </a:extLst>
                </a:gridCol>
                <a:gridCol w="2245163">
                  <a:extLst>
                    <a:ext uri="{9D8B030D-6E8A-4147-A177-3AD203B41FA5}">
                      <a16:colId xmlns:a16="http://schemas.microsoft.com/office/drawing/2014/main" val="2040900170"/>
                    </a:ext>
                  </a:extLst>
                </a:gridCol>
                <a:gridCol w="4095684">
                  <a:extLst>
                    <a:ext uri="{9D8B030D-6E8A-4147-A177-3AD203B41FA5}">
                      <a16:colId xmlns:a16="http://schemas.microsoft.com/office/drawing/2014/main" val="1399091611"/>
                    </a:ext>
                  </a:extLst>
                </a:gridCol>
              </a:tblGrid>
              <a:tr h="736119">
                <a:tc>
                  <a:txBody>
                    <a:bodyPr/>
                    <a:lstStyle/>
                    <a:p>
                      <a:endParaRPr lang="en-US" sz="2900" dirty="0"/>
                    </a:p>
                  </a:txBody>
                  <a:tcPr marL="147224" marR="147224" marT="73612" marB="73612"/>
                </a:tc>
                <a:tc>
                  <a:txBody>
                    <a:bodyPr/>
                    <a:lstStyle/>
                    <a:p>
                      <a:endParaRPr lang="en-US" sz="2900"/>
                    </a:p>
                  </a:txBody>
                  <a:tcPr marL="147224" marR="147224" marT="73612" marB="73612"/>
                </a:tc>
                <a:tc>
                  <a:txBody>
                    <a:bodyPr/>
                    <a:lstStyle/>
                    <a:p>
                      <a:endParaRPr lang="en-US" sz="2900"/>
                    </a:p>
                  </a:txBody>
                  <a:tcPr marL="147224" marR="147224" marT="73612" marB="73612"/>
                </a:tc>
                <a:extLst>
                  <a:ext uri="{0D108BD9-81ED-4DB2-BD59-A6C34878D82A}">
                    <a16:rowId xmlns:a16="http://schemas.microsoft.com/office/drawing/2014/main" val="4158286501"/>
                  </a:ext>
                </a:extLst>
              </a:tr>
              <a:tr h="1089456">
                <a:tc>
                  <a:txBody>
                    <a:bodyPr/>
                    <a:lstStyle/>
                    <a:p>
                      <a:r>
                        <a:rPr lang="en-US" sz="2900"/>
                        <a:t>3/22/22</a:t>
                      </a:r>
                    </a:p>
                  </a:txBody>
                  <a:tcPr marL="147224" marR="147224" marT="73612" marB="73612"/>
                </a:tc>
                <a:tc>
                  <a:txBody>
                    <a:bodyPr/>
                    <a:lstStyle/>
                    <a:p>
                      <a:r>
                        <a:rPr lang="en-US" sz="2900"/>
                        <a:t>HBV DNA </a:t>
                      </a:r>
                    </a:p>
                  </a:txBody>
                  <a:tcPr marL="147224" marR="147224" marT="73612" marB="73612"/>
                </a:tc>
                <a:tc>
                  <a:txBody>
                    <a:bodyPr/>
                    <a:lstStyle/>
                    <a:p>
                      <a:r>
                        <a:rPr lang="en-US" sz="2900"/>
                        <a:t>&lt;10 (not detectable or detectable)</a:t>
                      </a:r>
                    </a:p>
                  </a:txBody>
                  <a:tcPr marL="147224" marR="147224" marT="73612" marB="73612"/>
                </a:tc>
                <a:extLst>
                  <a:ext uri="{0D108BD9-81ED-4DB2-BD59-A6C34878D82A}">
                    <a16:rowId xmlns:a16="http://schemas.microsoft.com/office/drawing/2014/main" val="3882660459"/>
                  </a:ext>
                </a:extLst>
              </a:tr>
            </a:tbl>
          </a:graphicData>
        </a:graphic>
      </p:graphicFrame>
    </p:spTree>
    <p:extLst>
      <p:ext uri="{BB962C8B-B14F-4D97-AF65-F5344CB8AC3E}">
        <p14:creationId xmlns:p14="http://schemas.microsoft.com/office/powerpoint/2010/main" val="2172482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89028-20C7-4087-8F78-0C402D9A0BC4}"/>
              </a:ext>
            </a:extLst>
          </p:cNvPr>
          <p:cNvSpPr>
            <a:spLocks noGrp="1"/>
          </p:cNvSpPr>
          <p:nvPr>
            <p:ph type="title"/>
          </p:nvPr>
        </p:nvSpPr>
        <p:spPr>
          <a:xfrm>
            <a:off x="1285240" y="1050595"/>
            <a:ext cx="8074815" cy="1618489"/>
          </a:xfrm>
        </p:spPr>
        <p:txBody>
          <a:bodyPr anchor="ctr">
            <a:normAutofit/>
          </a:bodyPr>
          <a:lstStyle/>
          <a:p>
            <a:r>
              <a:rPr lang="en-US" sz="7200" dirty="0"/>
              <a:t>Scenario 11</a:t>
            </a:r>
          </a:p>
        </p:txBody>
      </p:sp>
      <p:graphicFrame>
        <p:nvGraphicFramePr>
          <p:cNvPr id="4" name="Table 4">
            <a:extLst>
              <a:ext uri="{FF2B5EF4-FFF2-40B4-BE49-F238E27FC236}">
                <a16:creationId xmlns:a16="http://schemas.microsoft.com/office/drawing/2014/main" id="{165D5853-2A29-435D-8BC1-267521B26711}"/>
              </a:ext>
            </a:extLst>
          </p:cNvPr>
          <p:cNvGraphicFramePr>
            <a:graphicFrameLocks noGrp="1"/>
          </p:cNvGraphicFramePr>
          <p:nvPr>
            <p:ph idx="1"/>
            <p:extLst>
              <p:ext uri="{D42A27DB-BD31-4B8C-83A1-F6EECF244321}">
                <p14:modId xmlns:p14="http://schemas.microsoft.com/office/powerpoint/2010/main" val="3932390836"/>
              </p:ext>
            </p:extLst>
          </p:nvPr>
        </p:nvGraphicFramePr>
        <p:xfrm>
          <a:off x="1963717" y="2921000"/>
          <a:ext cx="6717859" cy="2543756"/>
        </p:xfrm>
        <a:graphic>
          <a:graphicData uri="http://schemas.openxmlformats.org/drawingml/2006/table">
            <a:tbl>
              <a:tblPr firstRow="1" bandRow="1">
                <a:noFill/>
                <a:tableStyleId>{5C22544A-7EE6-4342-B048-85BDC9FD1C3A}</a:tableStyleId>
              </a:tblPr>
              <a:tblGrid>
                <a:gridCol w="2226813">
                  <a:extLst>
                    <a:ext uri="{9D8B030D-6E8A-4147-A177-3AD203B41FA5}">
                      <a16:colId xmlns:a16="http://schemas.microsoft.com/office/drawing/2014/main" val="4258889618"/>
                    </a:ext>
                  </a:extLst>
                </a:gridCol>
                <a:gridCol w="3243533">
                  <a:extLst>
                    <a:ext uri="{9D8B030D-6E8A-4147-A177-3AD203B41FA5}">
                      <a16:colId xmlns:a16="http://schemas.microsoft.com/office/drawing/2014/main" val="2106691339"/>
                    </a:ext>
                  </a:extLst>
                </a:gridCol>
                <a:gridCol w="1247513">
                  <a:extLst>
                    <a:ext uri="{9D8B030D-6E8A-4147-A177-3AD203B41FA5}">
                      <a16:colId xmlns:a16="http://schemas.microsoft.com/office/drawing/2014/main" val="2199971067"/>
                    </a:ext>
                  </a:extLst>
                </a:gridCol>
              </a:tblGrid>
              <a:tr h="870946">
                <a:tc>
                  <a:txBody>
                    <a:bodyPr/>
                    <a:lstStyle/>
                    <a:p>
                      <a:endParaRPr lang="en-US" sz="2400" b="1" cap="none" spc="0">
                        <a:solidFill>
                          <a:schemeClr val="tx1"/>
                        </a:solidFill>
                      </a:endParaRPr>
                    </a:p>
                  </a:txBody>
                  <a:tcPr marL="0" marR="111027" marT="44411" marB="333081">
                    <a:lnL w="12700" cmpd="sng">
                      <a:noFill/>
                    </a:lnL>
                    <a:lnR w="12700" cmpd="sng">
                      <a:noFill/>
                    </a:lnR>
                    <a:lnT w="28575" cap="flat" cmpd="sng" algn="ctr">
                      <a:solidFill>
                        <a:schemeClr val="tx1"/>
                      </a:solidFill>
                      <a:prstDash val="solid"/>
                    </a:lnT>
                    <a:lnB w="38100" cmpd="sng">
                      <a:noFill/>
                    </a:lnB>
                    <a:noFill/>
                  </a:tcPr>
                </a:tc>
                <a:tc>
                  <a:txBody>
                    <a:bodyPr/>
                    <a:lstStyle/>
                    <a:p>
                      <a:endParaRPr lang="en-US" sz="2400" b="1" cap="none" spc="0">
                        <a:solidFill>
                          <a:schemeClr val="tx1"/>
                        </a:solidFill>
                      </a:endParaRPr>
                    </a:p>
                  </a:txBody>
                  <a:tcPr marL="0" marR="111027" marT="44411" marB="333081">
                    <a:lnL w="12700" cmpd="sng">
                      <a:noFill/>
                    </a:lnL>
                    <a:lnR w="12700" cmpd="sng">
                      <a:noFill/>
                    </a:lnR>
                    <a:lnT w="28575" cap="flat" cmpd="sng" algn="ctr">
                      <a:solidFill>
                        <a:schemeClr val="tx1"/>
                      </a:solidFill>
                      <a:prstDash val="solid"/>
                    </a:lnT>
                    <a:lnB w="38100" cmpd="sng">
                      <a:noFill/>
                    </a:lnB>
                    <a:noFill/>
                  </a:tcPr>
                </a:tc>
                <a:tc>
                  <a:txBody>
                    <a:bodyPr/>
                    <a:lstStyle/>
                    <a:p>
                      <a:endParaRPr lang="en-US" sz="2400" b="1" cap="none" spc="0">
                        <a:solidFill>
                          <a:schemeClr val="tx1"/>
                        </a:solidFill>
                      </a:endParaRPr>
                    </a:p>
                  </a:txBody>
                  <a:tcPr marL="0" marR="111027" marT="44411" marB="333081">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265111852"/>
                  </a:ext>
                </a:extLst>
              </a:tr>
              <a:tr h="836405">
                <a:tc>
                  <a:txBody>
                    <a:bodyPr/>
                    <a:lstStyle/>
                    <a:p>
                      <a:r>
                        <a:rPr lang="en-US" sz="2400" cap="none" spc="0">
                          <a:solidFill>
                            <a:schemeClr val="tx1"/>
                          </a:solidFill>
                        </a:rPr>
                        <a:t>1/19/22</a:t>
                      </a:r>
                    </a:p>
                  </a:txBody>
                  <a:tcPr marL="0" marR="111027" marT="44411" marB="333081">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en-US" sz="2400" cap="none" spc="0">
                          <a:solidFill>
                            <a:schemeClr val="tx1"/>
                          </a:solidFill>
                        </a:rPr>
                        <a:t>IgM anti-HBC</a:t>
                      </a:r>
                    </a:p>
                  </a:txBody>
                  <a:tcPr marL="0" marR="111027" marT="44411" marB="333081">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r>
                        <a:rPr lang="en-US" sz="2400" cap="none" spc="0">
                          <a:solidFill>
                            <a:schemeClr val="tx1"/>
                          </a:solidFill>
                        </a:rPr>
                        <a:t>(+)</a:t>
                      </a:r>
                    </a:p>
                  </a:txBody>
                  <a:tcPr marL="0" marR="111027" marT="44411" marB="333081">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231459060"/>
                  </a:ext>
                </a:extLst>
              </a:tr>
              <a:tr h="836405">
                <a:tc>
                  <a:txBody>
                    <a:bodyPr/>
                    <a:lstStyle/>
                    <a:p>
                      <a:r>
                        <a:rPr lang="en-US" sz="2400" cap="none" spc="0">
                          <a:solidFill>
                            <a:schemeClr val="tx1"/>
                          </a:solidFill>
                        </a:rPr>
                        <a:t>1/19/22</a:t>
                      </a:r>
                    </a:p>
                  </a:txBody>
                  <a:tcPr marL="0" marR="111027" marT="44411" marB="333081">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2400" cap="none" spc="0">
                          <a:solidFill>
                            <a:schemeClr val="tx1"/>
                          </a:solidFill>
                        </a:rPr>
                        <a:t>Symptoms</a:t>
                      </a:r>
                    </a:p>
                  </a:txBody>
                  <a:tcPr marL="0" marR="111027" marT="44411" marB="333081">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r>
                        <a:rPr lang="en-US" sz="2400" cap="none" spc="0">
                          <a:solidFill>
                            <a:schemeClr val="tx1"/>
                          </a:solidFill>
                        </a:rPr>
                        <a:t>Yes</a:t>
                      </a:r>
                    </a:p>
                  </a:txBody>
                  <a:tcPr marL="0" marR="111027" marT="44411" marB="333081">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678740455"/>
                  </a:ext>
                </a:extLst>
              </a:tr>
            </a:tbl>
          </a:graphicData>
        </a:graphic>
      </p:graphicFrame>
    </p:spTree>
    <p:extLst>
      <p:ext uri="{BB962C8B-B14F-4D97-AF65-F5344CB8AC3E}">
        <p14:creationId xmlns:p14="http://schemas.microsoft.com/office/powerpoint/2010/main" val="76734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E19F8C-798A-476F-A2BA-213CD5D08447}"/>
              </a:ext>
            </a:extLst>
          </p:cNvPr>
          <p:cNvSpPr>
            <a:spLocks noGrp="1"/>
          </p:cNvSpPr>
          <p:nvPr>
            <p:ph type="title"/>
          </p:nvPr>
        </p:nvSpPr>
        <p:spPr>
          <a:xfrm>
            <a:off x="1282963" y="1238080"/>
            <a:ext cx="9849751" cy="1349671"/>
          </a:xfrm>
        </p:spPr>
        <p:txBody>
          <a:bodyPr anchor="b">
            <a:normAutofit/>
          </a:bodyPr>
          <a:lstStyle/>
          <a:p>
            <a:r>
              <a:rPr lang="en-US" sz="5400" dirty="0"/>
              <a:t>Scenario 12</a:t>
            </a:r>
          </a:p>
        </p:txBody>
      </p:sp>
      <p:graphicFrame>
        <p:nvGraphicFramePr>
          <p:cNvPr id="4" name="Table 4">
            <a:extLst>
              <a:ext uri="{FF2B5EF4-FFF2-40B4-BE49-F238E27FC236}">
                <a16:creationId xmlns:a16="http://schemas.microsoft.com/office/drawing/2014/main" id="{6A4B8057-CFE5-4EB3-AAC1-E631E2B3BFED}"/>
              </a:ext>
            </a:extLst>
          </p:cNvPr>
          <p:cNvGraphicFramePr>
            <a:graphicFrameLocks noGrp="1"/>
          </p:cNvGraphicFramePr>
          <p:nvPr>
            <p:ph idx="1"/>
            <p:extLst>
              <p:ext uri="{D42A27DB-BD31-4B8C-83A1-F6EECF244321}">
                <p14:modId xmlns:p14="http://schemas.microsoft.com/office/powerpoint/2010/main" val="2009193738"/>
              </p:ext>
            </p:extLst>
          </p:nvPr>
        </p:nvGraphicFramePr>
        <p:xfrm>
          <a:off x="1284626" y="3131031"/>
          <a:ext cx="9848088" cy="2644716"/>
        </p:xfrm>
        <a:graphic>
          <a:graphicData uri="http://schemas.openxmlformats.org/drawingml/2006/table">
            <a:tbl>
              <a:tblPr firstRow="1" bandRow="1">
                <a:tableStyleId>{5C22544A-7EE6-4342-B048-85BDC9FD1C3A}</a:tableStyleId>
              </a:tblPr>
              <a:tblGrid>
                <a:gridCol w="2821361">
                  <a:extLst>
                    <a:ext uri="{9D8B030D-6E8A-4147-A177-3AD203B41FA5}">
                      <a16:colId xmlns:a16="http://schemas.microsoft.com/office/drawing/2014/main" val="1471375965"/>
                    </a:ext>
                  </a:extLst>
                </a:gridCol>
                <a:gridCol w="3571193">
                  <a:extLst>
                    <a:ext uri="{9D8B030D-6E8A-4147-A177-3AD203B41FA5}">
                      <a16:colId xmlns:a16="http://schemas.microsoft.com/office/drawing/2014/main" val="2890775539"/>
                    </a:ext>
                  </a:extLst>
                </a:gridCol>
                <a:gridCol w="3455534">
                  <a:extLst>
                    <a:ext uri="{9D8B030D-6E8A-4147-A177-3AD203B41FA5}">
                      <a16:colId xmlns:a16="http://schemas.microsoft.com/office/drawing/2014/main" val="3305663413"/>
                    </a:ext>
                  </a:extLst>
                </a:gridCol>
              </a:tblGrid>
              <a:tr h="661179">
                <a:tc>
                  <a:txBody>
                    <a:bodyPr/>
                    <a:lstStyle/>
                    <a:p>
                      <a:r>
                        <a:rPr lang="en-US" sz="3000" dirty="0"/>
                        <a:t>2021</a:t>
                      </a:r>
                    </a:p>
                  </a:txBody>
                  <a:tcPr marL="150268" marR="150268" marT="75134" marB="75134"/>
                </a:tc>
                <a:tc>
                  <a:txBody>
                    <a:bodyPr/>
                    <a:lstStyle/>
                    <a:p>
                      <a:r>
                        <a:rPr lang="en-US" sz="3000"/>
                        <a:t>Prior Event</a:t>
                      </a:r>
                    </a:p>
                  </a:txBody>
                  <a:tcPr marL="150268" marR="150268" marT="75134" marB="75134"/>
                </a:tc>
                <a:tc>
                  <a:txBody>
                    <a:bodyPr/>
                    <a:lstStyle/>
                    <a:p>
                      <a:r>
                        <a:rPr lang="en-US" sz="3000"/>
                        <a:t>Confirmed</a:t>
                      </a:r>
                    </a:p>
                  </a:txBody>
                  <a:tcPr marL="150268" marR="150268" marT="75134" marB="75134"/>
                </a:tc>
                <a:extLst>
                  <a:ext uri="{0D108BD9-81ED-4DB2-BD59-A6C34878D82A}">
                    <a16:rowId xmlns:a16="http://schemas.microsoft.com/office/drawing/2014/main" val="1134463438"/>
                  </a:ext>
                </a:extLst>
              </a:tr>
              <a:tr h="661179">
                <a:tc>
                  <a:txBody>
                    <a:bodyPr/>
                    <a:lstStyle/>
                    <a:p>
                      <a:r>
                        <a:rPr lang="en-US" sz="3000" dirty="0"/>
                        <a:t>4/12/22</a:t>
                      </a:r>
                    </a:p>
                  </a:txBody>
                  <a:tcPr marL="150268" marR="150268" marT="75134" marB="75134"/>
                </a:tc>
                <a:tc>
                  <a:txBody>
                    <a:bodyPr/>
                    <a:lstStyle/>
                    <a:p>
                      <a:r>
                        <a:rPr lang="en-US" sz="3000"/>
                        <a:t>HBsAg</a:t>
                      </a:r>
                    </a:p>
                  </a:txBody>
                  <a:tcPr marL="150268" marR="150268" marT="75134" marB="75134"/>
                </a:tc>
                <a:tc>
                  <a:txBody>
                    <a:bodyPr/>
                    <a:lstStyle/>
                    <a:p>
                      <a:r>
                        <a:rPr lang="en-US" sz="3000"/>
                        <a:t>(-)</a:t>
                      </a:r>
                    </a:p>
                  </a:txBody>
                  <a:tcPr marL="150268" marR="150268" marT="75134" marB="75134"/>
                </a:tc>
                <a:extLst>
                  <a:ext uri="{0D108BD9-81ED-4DB2-BD59-A6C34878D82A}">
                    <a16:rowId xmlns:a16="http://schemas.microsoft.com/office/drawing/2014/main" val="400979695"/>
                  </a:ext>
                </a:extLst>
              </a:tr>
              <a:tr h="661179">
                <a:tc>
                  <a:txBody>
                    <a:bodyPr/>
                    <a:lstStyle/>
                    <a:p>
                      <a:r>
                        <a:rPr lang="en-US" sz="3000"/>
                        <a:t>4/12/22</a:t>
                      </a:r>
                    </a:p>
                  </a:txBody>
                  <a:tcPr marL="150268" marR="150268" marT="75134" marB="75134"/>
                </a:tc>
                <a:tc>
                  <a:txBody>
                    <a:bodyPr/>
                    <a:lstStyle/>
                    <a:p>
                      <a:r>
                        <a:rPr lang="en-US" sz="3000"/>
                        <a:t>HBeAg </a:t>
                      </a:r>
                    </a:p>
                  </a:txBody>
                  <a:tcPr marL="150268" marR="150268" marT="75134" marB="75134"/>
                </a:tc>
                <a:tc>
                  <a:txBody>
                    <a:bodyPr/>
                    <a:lstStyle/>
                    <a:p>
                      <a:r>
                        <a:rPr lang="en-US" sz="3000"/>
                        <a:t>(+)</a:t>
                      </a:r>
                    </a:p>
                  </a:txBody>
                  <a:tcPr marL="150268" marR="150268" marT="75134" marB="75134"/>
                </a:tc>
                <a:extLst>
                  <a:ext uri="{0D108BD9-81ED-4DB2-BD59-A6C34878D82A}">
                    <a16:rowId xmlns:a16="http://schemas.microsoft.com/office/drawing/2014/main" val="1285667695"/>
                  </a:ext>
                </a:extLst>
              </a:tr>
              <a:tr h="661179">
                <a:tc>
                  <a:txBody>
                    <a:bodyPr/>
                    <a:lstStyle/>
                    <a:p>
                      <a:r>
                        <a:rPr lang="en-US" sz="3000"/>
                        <a:t>4/12/22</a:t>
                      </a:r>
                    </a:p>
                  </a:txBody>
                  <a:tcPr marL="150268" marR="150268" marT="75134" marB="75134"/>
                </a:tc>
                <a:tc>
                  <a:txBody>
                    <a:bodyPr/>
                    <a:lstStyle/>
                    <a:p>
                      <a:r>
                        <a:rPr lang="en-US" sz="3000"/>
                        <a:t>Anti-HBc</a:t>
                      </a:r>
                    </a:p>
                  </a:txBody>
                  <a:tcPr marL="150268" marR="150268" marT="75134" marB="75134"/>
                </a:tc>
                <a:tc>
                  <a:txBody>
                    <a:bodyPr/>
                    <a:lstStyle/>
                    <a:p>
                      <a:r>
                        <a:rPr lang="en-US" sz="3000" dirty="0"/>
                        <a:t>(+)</a:t>
                      </a:r>
                    </a:p>
                  </a:txBody>
                  <a:tcPr marL="150268" marR="150268" marT="75134" marB="75134"/>
                </a:tc>
                <a:extLst>
                  <a:ext uri="{0D108BD9-81ED-4DB2-BD59-A6C34878D82A}">
                    <a16:rowId xmlns:a16="http://schemas.microsoft.com/office/drawing/2014/main" val="3468956698"/>
                  </a:ext>
                </a:extLst>
              </a:tr>
            </a:tbl>
          </a:graphicData>
        </a:graphic>
      </p:graphicFrame>
    </p:spTree>
    <p:extLst>
      <p:ext uri="{BB962C8B-B14F-4D97-AF65-F5344CB8AC3E}">
        <p14:creationId xmlns:p14="http://schemas.microsoft.com/office/powerpoint/2010/main" val="319602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C76D07-40FE-485D-8A42-C2BB84A5F10F}"/>
              </a:ext>
            </a:extLst>
          </p:cNvPr>
          <p:cNvSpPr>
            <a:spLocks noGrp="1"/>
          </p:cNvSpPr>
          <p:nvPr>
            <p:ph type="title"/>
          </p:nvPr>
        </p:nvSpPr>
        <p:spPr>
          <a:xfrm>
            <a:off x="643467" y="321734"/>
            <a:ext cx="10905066" cy="1135737"/>
          </a:xfrm>
        </p:spPr>
        <p:txBody>
          <a:bodyPr>
            <a:normAutofit/>
          </a:bodyPr>
          <a:lstStyle/>
          <a:p>
            <a:r>
              <a:rPr lang="en-US" sz="3600" dirty="0"/>
              <a:t>Scenario 13</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F83A3EFA-0C34-4106-9D64-FFFEA20DF614}"/>
              </a:ext>
            </a:extLst>
          </p:cNvPr>
          <p:cNvGraphicFramePr>
            <a:graphicFrameLocks noGrp="1"/>
          </p:cNvGraphicFramePr>
          <p:nvPr>
            <p:ph idx="1"/>
            <p:extLst>
              <p:ext uri="{D42A27DB-BD31-4B8C-83A1-F6EECF244321}">
                <p14:modId xmlns:p14="http://schemas.microsoft.com/office/powerpoint/2010/main" val="4206034750"/>
              </p:ext>
            </p:extLst>
          </p:nvPr>
        </p:nvGraphicFramePr>
        <p:xfrm>
          <a:off x="2278743" y="1905794"/>
          <a:ext cx="7082970" cy="4023360"/>
        </p:xfrm>
        <a:graphic>
          <a:graphicData uri="http://schemas.openxmlformats.org/drawingml/2006/table">
            <a:tbl>
              <a:tblPr firstRow="1" bandRow="1">
                <a:tableStyleId>{5C22544A-7EE6-4342-B048-85BDC9FD1C3A}</a:tableStyleId>
              </a:tblPr>
              <a:tblGrid>
                <a:gridCol w="2360990">
                  <a:extLst>
                    <a:ext uri="{9D8B030D-6E8A-4147-A177-3AD203B41FA5}">
                      <a16:colId xmlns:a16="http://schemas.microsoft.com/office/drawing/2014/main" val="2114766170"/>
                    </a:ext>
                  </a:extLst>
                </a:gridCol>
                <a:gridCol w="2360990">
                  <a:extLst>
                    <a:ext uri="{9D8B030D-6E8A-4147-A177-3AD203B41FA5}">
                      <a16:colId xmlns:a16="http://schemas.microsoft.com/office/drawing/2014/main" val="843648480"/>
                    </a:ext>
                  </a:extLst>
                </a:gridCol>
                <a:gridCol w="2360990">
                  <a:extLst>
                    <a:ext uri="{9D8B030D-6E8A-4147-A177-3AD203B41FA5}">
                      <a16:colId xmlns:a16="http://schemas.microsoft.com/office/drawing/2014/main" val="4070320597"/>
                    </a:ext>
                  </a:extLst>
                </a:gridCol>
              </a:tblGrid>
              <a:tr h="838200">
                <a:tc gridSpan="3">
                  <a:txBody>
                    <a:bodyPr/>
                    <a:lstStyle/>
                    <a:p>
                      <a:pPr algn="ctr"/>
                      <a:r>
                        <a:rPr lang="en-US" sz="3300" dirty="0"/>
                        <a:t>No Prior Events</a:t>
                      </a:r>
                    </a:p>
                  </a:txBody>
                  <a:tcPr marL="167640" marR="167640" marT="83820" marB="83820"/>
                </a:tc>
                <a:tc hMerge="1">
                  <a:txBody>
                    <a:bodyPr/>
                    <a:lstStyle/>
                    <a:p>
                      <a:endParaRPr lang="en-US" sz="3300" dirty="0"/>
                    </a:p>
                  </a:txBody>
                  <a:tcPr marL="167640" marR="167640" marT="83820" marB="83820"/>
                </a:tc>
                <a:tc hMerge="1">
                  <a:txBody>
                    <a:bodyPr/>
                    <a:lstStyle/>
                    <a:p>
                      <a:endParaRPr lang="en-US" sz="3300" dirty="0"/>
                    </a:p>
                  </a:txBody>
                  <a:tcPr marL="167640" marR="167640" marT="83820" marB="83820"/>
                </a:tc>
                <a:extLst>
                  <a:ext uri="{0D108BD9-81ED-4DB2-BD59-A6C34878D82A}">
                    <a16:rowId xmlns:a16="http://schemas.microsoft.com/office/drawing/2014/main" val="2800848434"/>
                  </a:ext>
                </a:extLst>
              </a:tr>
              <a:tr h="838200">
                <a:tc>
                  <a:txBody>
                    <a:bodyPr/>
                    <a:lstStyle/>
                    <a:p>
                      <a:r>
                        <a:rPr lang="en-US" sz="3300" dirty="0"/>
                        <a:t>2/12/22</a:t>
                      </a:r>
                    </a:p>
                  </a:txBody>
                  <a:tcPr marL="167640" marR="167640" marT="83820" marB="83820"/>
                </a:tc>
                <a:tc>
                  <a:txBody>
                    <a:bodyPr/>
                    <a:lstStyle/>
                    <a:p>
                      <a:r>
                        <a:rPr lang="en-US" sz="3300" dirty="0"/>
                        <a:t>HBsAg</a:t>
                      </a:r>
                    </a:p>
                  </a:txBody>
                  <a:tcPr marL="167640" marR="167640" marT="83820" marB="83820"/>
                </a:tc>
                <a:tc>
                  <a:txBody>
                    <a:bodyPr/>
                    <a:lstStyle/>
                    <a:p>
                      <a:r>
                        <a:rPr lang="en-US" sz="3300" dirty="0"/>
                        <a:t>(+)</a:t>
                      </a:r>
                    </a:p>
                  </a:txBody>
                  <a:tcPr marL="167640" marR="167640" marT="83820" marB="83820"/>
                </a:tc>
                <a:extLst>
                  <a:ext uri="{0D108BD9-81ED-4DB2-BD59-A6C34878D82A}">
                    <a16:rowId xmlns:a16="http://schemas.microsoft.com/office/drawing/2014/main" val="2502496201"/>
                  </a:ext>
                </a:extLst>
              </a:tr>
              <a:tr h="838200">
                <a:tc>
                  <a:txBody>
                    <a:bodyPr/>
                    <a:lstStyle/>
                    <a:p>
                      <a:r>
                        <a:rPr lang="en-US" sz="3300" dirty="0"/>
                        <a:t>2/12/22</a:t>
                      </a:r>
                    </a:p>
                  </a:txBody>
                  <a:tcPr marL="167640" marR="167640" marT="83820" marB="83820"/>
                </a:tc>
                <a:tc>
                  <a:txBody>
                    <a:bodyPr/>
                    <a:lstStyle/>
                    <a:p>
                      <a:r>
                        <a:rPr lang="en-US" sz="3300" dirty="0"/>
                        <a:t>IgM Anti-HBc</a:t>
                      </a:r>
                    </a:p>
                  </a:txBody>
                  <a:tcPr marL="167640" marR="167640" marT="83820" marB="83820"/>
                </a:tc>
                <a:tc>
                  <a:txBody>
                    <a:bodyPr/>
                    <a:lstStyle/>
                    <a:p>
                      <a:r>
                        <a:rPr lang="en-US" sz="3300" dirty="0"/>
                        <a:t>(+)</a:t>
                      </a:r>
                    </a:p>
                  </a:txBody>
                  <a:tcPr marL="167640" marR="167640" marT="83820" marB="83820"/>
                </a:tc>
                <a:extLst>
                  <a:ext uri="{0D108BD9-81ED-4DB2-BD59-A6C34878D82A}">
                    <a16:rowId xmlns:a16="http://schemas.microsoft.com/office/drawing/2014/main" val="1035932788"/>
                  </a:ext>
                </a:extLst>
              </a:tr>
              <a:tr h="838200">
                <a:tc>
                  <a:txBody>
                    <a:bodyPr/>
                    <a:lstStyle/>
                    <a:p>
                      <a:r>
                        <a:rPr lang="en-US" sz="3300" dirty="0"/>
                        <a:t>2/12/22</a:t>
                      </a:r>
                    </a:p>
                  </a:txBody>
                  <a:tcPr marL="167640" marR="167640" marT="83820" marB="83820"/>
                </a:tc>
                <a:tc>
                  <a:txBody>
                    <a:bodyPr/>
                    <a:lstStyle/>
                    <a:p>
                      <a:r>
                        <a:rPr lang="en-US" sz="3300" dirty="0"/>
                        <a:t>Symptoms </a:t>
                      </a:r>
                    </a:p>
                  </a:txBody>
                  <a:tcPr marL="167640" marR="167640" marT="83820" marB="83820"/>
                </a:tc>
                <a:tc>
                  <a:txBody>
                    <a:bodyPr/>
                    <a:lstStyle/>
                    <a:p>
                      <a:r>
                        <a:rPr lang="en-US" sz="3300" dirty="0"/>
                        <a:t>Only-ALT 345</a:t>
                      </a:r>
                    </a:p>
                  </a:txBody>
                  <a:tcPr marL="167640" marR="167640" marT="83820" marB="83820"/>
                </a:tc>
                <a:extLst>
                  <a:ext uri="{0D108BD9-81ED-4DB2-BD59-A6C34878D82A}">
                    <a16:rowId xmlns:a16="http://schemas.microsoft.com/office/drawing/2014/main" val="1835532770"/>
                  </a:ext>
                </a:extLst>
              </a:tr>
            </a:tbl>
          </a:graphicData>
        </a:graphic>
      </p:graphicFrame>
    </p:spTree>
    <p:extLst>
      <p:ext uri="{BB962C8B-B14F-4D97-AF65-F5344CB8AC3E}">
        <p14:creationId xmlns:p14="http://schemas.microsoft.com/office/powerpoint/2010/main" val="409046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Serologic Course for Acute Hepatitis B</a:t>
            </a:r>
          </a:p>
        </p:txBody>
      </p:sp>
      <p:sp>
        <p:nvSpPr>
          <p:cNvPr id="2" name="Text Placeholder 1"/>
          <p:cNvSpPr>
            <a:spLocks noGrp="1"/>
          </p:cNvSpPr>
          <p:nvPr>
            <p:ph type="body" sz="quarter" idx="11"/>
          </p:nvPr>
        </p:nvSpPr>
        <p:spPr>
          <a:xfrm>
            <a:off x="674237" y="4170501"/>
            <a:ext cx="3657600" cy="1525597"/>
          </a:xfrm>
        </p:spPr>
        <p:txBody>
          <a:bodyPr vert="horz" lIns="91440" tIns="45720" rIns="91440" bIns="45720" rtlCol="0">
            <a:normAutofit/>
          </a:bodyPr>
          <a:lstStyle/>
          <a:p>
            <a:pPr algn="ctr">
              <a:lnSpc>
                <a:spcPct val="90000"/>
              </a:lnSpc>
              <a:spcBef>
                <a:spcPts val="1000"/>
              </a:spcBef>
            </a:pPr>
            <a:r>
              <a:rPr lang="en-US" sz="2000" kern="1200">
                <a:solidFill>
                  <a:srgbClr val="FFFFFF"/>
                </a:solidFill>
                <a:latin typeface="+mn-lt"/>
                <a:ea typeface="+mn-ea"/>
                <a:cs typeface="+mn-cs"/>
              </a:rPr>
              <a:t>Sourrce: https://www.cdc.gov/hepatitis/resources/professionals/training/serology/training.htm</a:t>
            </a:r>
          </a:p>
        </p:txBody>
      </p:sp>
      <p:cxnSp>
        <p:nvCxnSpPr>
          <p:cNvPr id="16" name="Straight Connector 15">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81950D6-9DEF-463F-8663-C45EA5C4934F}"/>
              </a:ext>
            </a:extLst>
          </p:cNvPr>
          <p:cNvPicPr/>
          <p:nvPr/>
        </p:nvPicPr>
        <p:blipFill rotWithShape="1">
          <a:blip r:embed="rId2"/>
          <a:srcRect l="30289" t="34861" r="11859" b="30678"/>
          <a:stretch/>
        </p:blipFill>
        <p:spPr bwMode="auto">
          <a:xfrm>
            <a:off x="5153822" y="1871457"/>
            <a:ext cx="6553545" cy="312302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61758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6FA4-5E55-4A07-AFEF-E5AE56F04AF3}"/>
              </a:ext>
            </a:extLst>
          </p:cNvPr>
          <p:cNvSpPr>
            <a:spLocks noGrp="1"/>
          </p:cNvSpPr>
          <p:nvPr>
            <p:ph type="title"/>
          </p:nvPr>
        </p:nvSpPr>
        <p:spPr/>
        <p:txBody>
          <a:bodyPr/>
          <a:lstStyle/>
          <a:p>
            <a:r>
              <a:rPr lang="en-US" dirty="0"/>
              <a:t>Scenario 14</a:t>
            </a:r>
          </a:p>
        </p:txBody>
      </p:sp>
      <p:graphicFrame>
        <p:nvGraphicFramePr>
          <p:cNvPr id="4" name="Table 4">
            <a:extLst>
              <a:ext uri="{FF2B5EF4-FFF2-40B4-BE49-F238E27FC236}">
                <a16:creationId xmlns:a16="http://schemas.microsoft.com/office/drawing/2014/main" id="{B007E7E9-9106-4C48-0E1F-C1F9267046C8}"/>
              </a:ext>
            </a:extLst>
          </p:cNvPr>
          <p:cNvGraphicFramePr>
            <a:graphicFrameLocks noGrp="1"/>
          </p:cNvGraphicFramePr>
          <p:nvPr>
            <p:ph idx="1"/>
            <p:extLst>
              <p:ext uri="{D42A27DB-BD31-4B8C-83A1-F6EECF244321}">
                <p14:modId xmlns:p14="http://schemas.microsoft.com/office/powerpoint/2010/main" val="2536420299"/>
              </p:ext>
            </p:extLst>
          </p:nvPr>
        </p:nvGraphicFramePr>
        <p:xfrm>
          <a:off x="838200" y="1825625"/>
          <a:ext cx="10515597" cy="310896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965890876"/>
                    </a:ext>
                  </a:extLst>
                </a:gridCol>
                <a:gridCol w="3505199">
                  <a:extLst>
                    <a:ext uri="{9D8B030D-6E8A-4147-A177-3AD203B41FA5}">
                      <a16:colId xmlns:a16="http://schemas.microsoft.com/office/drawing/2014/main" val="3628757496"/>
                    </a:ext>
                  </a:extLst>
                </a:gridCol>
                <a:gridCol w="3505199">
                  <a:extLst>
                    <a:ext uri="{9D8B030D-6E8A-4147-A177-3AD203B41FA5}">
                      <a16:colId xmlns:a16="http://schemas.microsoft.com/office/drawing/2014/main" val="3432433388"/>
                    </a:ext>
                  </a:extLst>
                </a:gridCol>
              </a:tblGrid>
              <a:tr h="370840">
                <a:tc gridSpan="3">
                  <a:txBody>
                    <a:bodyPr/>
                    <a:lstStyle/>
                    <a:p>
                      <a:pPr algn="ctr"/>
                      <a:r>
                        <a:rPr lang="en-US" sz="3600" dirty="0"/>
                        <a:t>No Prior Events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82452084"/>
                  </a:ext>
                </a:extLst>
              </a:tr>
              <a:tr h="370840">
                <a:tc>
                  <a:txBody>
                    <a:bodyPr/>
                    <a:lstStyle/>
                    <a:p>
                      <a:r>
                        <a:rPr lang="en-US" sz="3600" dirty="0"/>
                        <a:t>3/25/22</a:t>
                      </a:r>
                    </a:p>
                  </a:txBody>
                  <a:tcPr/>
                </a:tc>
                <a:tc>
                  <a:txBody>
                    <a:bodyPr/>
                    <a:lstStyle/>
                    <a:p>
                      <a:r>
                        <a:rPr lang="en-US" sz="3600" dirty="0" err="1"/>
                        <a:t>HBeAG</a:t>
                      </a:r>
                      <a:endParaRPr lang="en-US" sz="3600" dirty="0"/>
                    </a:p>
                  </a:txBody>
                  <a:tcPr/>
                </a:tc>
                <a:tc>
                  <a:txBody>
                    <a:bodyPr/>
                    <a:lstStyle/>
                    <a:p>
                      <a:r>
                        <a:rPr lang="en-US" sz="3600" dirty="0"/>
                        <a:t>(+)</a:t>
                      </a:r>
                    </a:p>
                  </a:txBody>
                  <a:tcPr/>
                </a:tc>
                <a:extLst>
                  <a:ext uri="{0D108BD9-81ED-4DB2-BD59-A6C34878D82A}">
                    <a16:rowId xmlns:a16="http://schemas.microsoft.com/office/drawing/2014/main" val="3798660725"/>
                  </a:ext>
                </a:extLst>
              </a:tr>
              <a:tr h="370840">
                <a:tc>
                  <a:txBody>
                    <a:bodyPr/>
                    <a:lstStyle/>
                    <a:p>
                      <a:r>
                        <a:rPr lang="en-US" sz="3600" dirty="0"/>
                        <a:t>3/25/22</a:t>
                      </a:r>
                    </a:p>
                  </a:txBody>
                  <a:tcPr/>
                </a:tc>
                <a:tc>
                  <a:txBody>
                    <a:bodyPr/>
                    <a:lstStyle/>
                    <a:p>
                      <a:r>
                        <a:rPr lang="en-US" sz="3600" dirty="0"/>
                        <a:t>HBV DNA </a:t>
                      </a:r>
                    </a:p>
                  </a:txBody>
                  <a:tcPr/>
                </a:tc>
                <a:tc>
                  <a:txBody>
                    <a:bodyPr/>
                    <a:lstStyle/>
                    <a:p>
                      <a:r>
                        <a:rPr lang="en-US" sz="3600" dirty="0"/>
                        <a:t>Analyte not detected</a:t>
                      </a:r>
                    </a:p>
                  </a:txBody>
                  <a:tcPr/>
                </a:tc>
                <a:extLst>
                  <a:ext uri="{0D108BD9-81ED-4DB2-BD59-A6C34878D82A}">
                    <a16:rowId xmlns:a16="http://schemas.microsoft.com/office/drawing/2014/main" val="519727839"/>
                  </a:ext>
                </a:extLst>
              </a:tr>
              <a:tr h="370840">
                <a:tc>
                  <a:txBody>
                    <a:bodyPr/>
                    <a:lstStyle/>
                    <a:p>
                      <a:r>
                        <a:rPr lang="en-US" sz="3600" dirty="0"/>
                        <a:t>3/23/22</a:t>
                      </a:r>
                    </a:p>
                  </a:txBody>
                  <a:tcPr/>
                </a:tc>
                <a:tc>
                  <a:txBody>
                    <a:bodyPr/>
                    <a:lstStyle/>
                    <a:p>
                      <a:r>
                        <a:rPr lang="en-US" sz="3600" dirty="0"/>
                        <a:t>Anti-HBC</a:t>
                      </a:r>
                    </a:p>
                  </a:txBody>
                  <a:tcPr/>
                </a:tc>
                <a:tc>
                  <a:txBody>
                    <a:bodyPr/>
                    <a:lstStyle/>
                    <a:p>
                      <a:r>
                        <a:rPr lang="en-US" sz="3600" dirty="0"/>
                        <a:t>(-)</a:t>
                      </a:r>
                    </a:p>
                  </a:txBody>
                  <a:tcPr/>
                </a:tc>
                <a:extLst>
                  <a:ext uri="{0D108BD9-81ED-4DB2-BD59-A6C34878D82A}">
                    <a16:rowId xmlns:a16="http://schemas.microsoft.com/office/drawing/2014/main" val="3326894351"/>
                  </a:ext>
                </a:extLst>
              </a:tr>
            </a:tbl>
          </a:graphicData>
        </a:graphic>
      </p:graphicFrame>
    </p:spTree>
    <p:extLst>
      <p:ext uri="{BB962C8B-B14F-4D97-AF65-F5344CB8AC3E}">
        <p14:creationId xmlns:p14="http://schemas.microsoft.com/office/powerpoint/2010/main" val="2313693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1735D6-0180-90A1-A93E-500E359A8BDA}"/>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Scenario 15</a:t>
            </a:r>
          </a:p>
        </p:txBody>
      </p:sp>
      <p:graphicFrame>
        <p:nvGraphicFramePr>
          <p:cNvPr id="4" name="Table 4">
            <a:extLst>
              <a:ext uri="{FF2B5EF4-FFF2-40B4-BE49-F238E27FC236}">
                <a16:creationId xmlns:a16="http://schemas.microsoft.com/office/drawing/2014/main" id="{AFD9220F-BCEA-1479-D9EC-734B2F0085C8}"/>
              </a:ext>
            </a:extLst>
          </p:cNvPr>
          <p:cNvGraphicFramePr>
            <a:graphicFrameLocks noGrp="1"/>
          </p:cNvGraphicFramePr>
          <p:nvPr>
            <p:ph idx="1"/>
            <p:extLst>
              <p:ext uri="{D42A27DB-BD31-4B8C-83A1-F6EECF244321}">
                <p14:modId xmlns:p14="http://schemas.microsoft.com/office/powerpoint/2010/main" val="49711508"/>
              </p:ext>
            </p:extLst>
          </p:nvPr>
        </p:nvGraphicFramePr>
        <p:xfrm>
          <a:off x="1646831" y="2166938"/>
          <a:ext cx="8898337" cy="3457576"/>
        </p:xfrm>
        <a:graphic>
          <a:graphicData uri="http://schemas.openxmlformats.org/drawingml/2006/table">
            <a:tbl>
              <a:tblPr firstRow="1" bandRow="1">
                <a:solidFill>
                  <a:srgbClr val="404040"/>
                </a:solidFill>
                <a:tableStyleId>{5C22544A-7EE6-4342-B048-85BDC9FD1C3A}</a:tableStyleId>
              </a:tblPr>
              <a:tblGrid>
                <a:gridCol w="2981796">
                  <a:extLst>
                    <a:ext uri="{9D8B030D-6E8A-4147-A177-3AD203B41FA5}">
                      <a16:colId xmlns:a16="http://schemas.microsoft.com/office/drawing/2014/main" val="1124647953"/>
                    </a:ext>
                  </a:extLst>
                </a:gridCol>
                <a:gridCol w="4206517">
                  <a:extLst>
                    <a:ext uri="{9D8B030D-6E8A-4147-A177-3AD203B41FA5}">
                      <a16:colId xmlns:a16="http://schemas.microsoft.com/office/drawing/2014/main" val="2193923775"/>
                    </a:ext>
                  </a:extLst>
                </a:gridCol>
                <a:gridCol w="1710024">
                  <a:extLst>
                    <a:ext uri="{9D8B030D-6E8A-4147-A177-3AD203B41FA5}">
                      <a16:colId xmlns:a16="http://schemas.microsoft.com/office/drawing/2014/main" val="1768844845"/>
                    </a:ext>
                  </a:extLst>
                </a:gridCol>
              </a:tblGrid>
              <a:tr h="970672">
                <a:tc gridSpan="3">
                  <a:txBody>
                    <a:bodyPr/>
                    <a:lstStyle/>
                    <a:p>
                      <a:r>
                        <a:rPr lang="en-US" sz="3700" b="0" cap="none" spc="0">
                          <a:solidFill>
                            <a:schemeClr val="bg1"/>
                          </a:solidFill>
                        </a:rPr>
                        <a:t>No Prior Events </a:t>
                      </a:r>
                    </a:p>
                  </a:txBody>
                  <a:tcPr marL="212556" marR="212556" marT="212556" marB="106278"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4993160"/>
                  </a:ext>
                </a:extLst>
              </a:tr>
              <a:tr h="828968">
                <a:tc>
                  <a:txBody>
                    <a:bodyPr/>
                    <a:lstStyle/>
                    <a:p>
                      <a:r>
                        <a:rPr lang="en-US" sz="2800" cap="none" spc="0">
                          <a:solidFill>
                            <a:schemeClr val="bg1"/>
                          </a:solidFill>
                        </a:rPr>
                        <a:t>2/23/22</a:t>
                      </a:r>
                    </a:p>
                  </a:txBody>
                  <a:tcPr marL="212556" marR="212556" marT="212556" marB="10627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2800" cap="none" spc="0">
                          <a:solidFill>
                            <a:schemeClr val="bg1"/>
                          </a:solidFill>
                        </a:rPr>
                        <a:t>IgM Anti-HBC</a:t>
                      </a:r>
                    </a:p>
                  </a:txBody>
                  <a:tcPr marL="212556" marR="212556" marT="212556" marB="10627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2800" cap="none" spc="0">
                          <a:solidFill>
                            <a:schemeClr val="bg1"/>
                          </a:solidFill>
                        </a:rPr>
                        <a:t>(+)</a:t>
                      </a:r>
                    </a:p>
                  </a:txBody>
                  <a:tcPr marL="212556" marR="212556" marT="212556" marB="106278">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1779128155"/>
                  </a:ext>
                </a:extLst>
              </a:tr>
              <a:tr h="828968">
                <a:tc>
                  <a:txBody>
                    <a:bodyPr/>
                    <a:lstStyle/>
                    <a:p>
                      <a:r>
                        <a:rPr lang="en-US" sz="2800" cap="none" spc="0">
                          <a:solidFill>
                            <a:schemeClr val="bg1"/>
                          </a:solidFill>
                        </a:rPr>
                        <a:t>5/03/22</a:t>
                      </a:r>
                    </a:p>
                  </a:txBody>
                  <a:tcPr marL="212556" marR="212556" marT="212556" marB="10627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2800" cap="none" spc="0">
                          <a:solidFill>
                            <a:schemeClr val="bg1"/>
                          </a:solidFill>
                        </a:rPr>
                        <a:t>IgM Anti-HBC</a:t>
                      </a:r>
                    </a:p>
                  </a:txBody>
                  <a:tcPr marL="212556" marR="212556" marT="212556" marB="10627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2800" cap="none" spc="0">
                          <a:solidFill>
                            <a:schemeClr val="bg1"/>
                          </a:solidFill>
                        </a:rPr>
                        <a:t>(+)</a:t>
                      </a:r>
                    </a:p>
                  </a:txBody>
                  <a:tcPr marL="212556" marR="212556" marT="212556" marB="106278">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465636742"/>
                  </a:ext>
                </a:extLst>
              </a:tr>
              <a:tr h="828968">
                <a:tc>
                  <a:txBody>
                    <a:bodyPr/>
                    <a:lstStyle/>
                    <a:p>
                      <a:r>
                        <a:rPr lang="en-US" sz="2800" cap="none" spc="0">
                          <a:solidFill>
                            <a:schemeClr val="bg1"/>
                          </a:solidFill>
                        </a:rPr>
                        <a:t>5/03/22</a:t>
                      </a:r>
                    </a:p>
                  </a:txBody>
                  <a:tcPr marL="212556" marR="212556" marT="212556" marB="10627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2800" cap="none" spc="0">
                          <a:solidFill>
                            <a:schemeClr val="bg1"/>
                          </a:solidFill>
                        </a:rPr>
                        <a:t>HBsAg </a:t>
                      </a:r>
                    </a:p>
                  </a:txBody>
                  <a:tcPr marL="212556" marR="212556" marT="212556" marB="106278">
                    <a:lnL w="12700" cmpd="sng">
                      <a:noFill/>
                      <a:prstDash val="solid"/>
                    </a:lnL>
                    <a:lnR w="12700" cmpd="sng">
                      <a:noFill/>
                      <a:prstDash val="solid"/>
                    </a:lnR>
                    <a:lnT w="12700" cmpd="sng">
                      <a:noFill/>
                      <a:prstDash val="solid"/>
                    </a:lnT>
                    <a:lnB w="12700" cmpd="sng">
                      <a:noFill/>
                      <a:prstDash val="solid"/>
                    </a:lnB>
                    <a:solidFill>
                      <a:srgbClr val="404040"/>
                    </a:solidFill>
                  </a:tcPr>
                </a:tc>
                <a:tc>
                  <a:txBody>
                    <a:bodyPr/>
                    <a:lstStyle/>
                    <a:p>
                      <a:r>
                        <a:rPr lang="en-US" sz="2800" cap="none" spc="0">
                          <a:solidFill>
                            <a:schemeClr val="bg1"/>
                          </a:solidFill>
                        </a:rPr>
                        <a:t>(+)</a:t>
                      </a:r>
                    </a:p>
                  </a:txBody>
                  <a:tcPr marL="212556" marR="212556" marT="212556" marB="106278">
                    <a:lnL w="12700" cmpd="sng">
                      <a:noFill/>
                      <a:prstDash val="solid"/>
                    </a:lnL>
                    <a:lnR w="12700" cmpd="sng">
                      <a:noFill/>
                      <a:prstDash val="solid"/>
                    </a:lnR>
                    <a:lnT w="12700" cmpd="sng">
                      <a:noFill/>
                      <a:prstDash val="solid"/>
                    </a:lnT>
                    <a:lnB w="12700" cmpd="sng">
                      <a:noFill/>
                      <a:prstDash val="solid"/>
                    </a:lnB>
                    <a:solidFill>
                      <a:srgbClr val="404040"/>
                    </a:solidFill>
                  </a:tcPr>
                </a:tc>
                <a:extLst>
                  <a:ext uri="{0D108BD9-81ED-4DB2-BD59-A6C34878D82A}">
                    <a16:rowId xmlns:a16="http://schemas.microsoft.com/office/drawing/2014/main" val="1824893185"/>
                  </a:ext>
                </a:extLst>
              </a:tr>
            </a:tbl>
          </a:graphicData>
        </a:graphic>
      </p:graphicFrame>
    </p:spTree>
    <p:extLst>
      <p:ext uri="{BB962C8B-B14F-4D97-AF65-F5344CB8AC3E}">
        <p14:creationId xmlns:p14="http://schemas.microsoft.com/office/powerpoint/2010/main" val="132818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9047B0F-1485-8AC1-FD5A-770794203E99}"/>
              </a:ext>
            </a:extLst>
          </p:cNvPr>
          <p:cNvSpPr>
            <a:spLocks noGrp="1"/>
          </p:cNvSpPr>
          <p:nvPr>
            <p:ph type="title"/>
          </p:nvPr>
        </p:nvSpPr>
        <p:spPr>
          <a:xfrm>
            <a:off x="1759287" y="798881"/>
            <a:ext cx="8673427" cy="1048945"/>
          </a:xfrm>
        </p:spPr>
        <p:txBody>
          <a:bodyPr>
            <a:normAutofit/>
          </a:bodyPr>
          <a:lstStyle/>
          <a:p>
            <a:pPr algn="ctr"/>
            <a:r>
              <a:rPr lang="en-US" sz="4000" dirty="0"/>
              <a:t>Scenario 16</a:t>
            </a:r>
          </a:p>
        </p:txBody>
      </p:sp>
      <p:graphicFrame>
        <p:nvGraphicFramePr>
          <p:cNvPr id="4" name="Table 4">
            <a:extLst>
              <a:ext uri="{FF2B5EF4-FFF2-40B4-BE49-F238E27FC236}">
                <a16:creationId xmlns:a16="http://schemas.microsoft.com/office/drawing/2014/main" id="{E62A111C-539A-4963-D79A-AF2CC94490F8}"/>
              </a:ext>
            </a:extLst>
          </p:cNvPr>
          <p:cNvGraphicFramePr>
            <a:graphicFrameLocks noGrp="1"/>
          </p:cNvGraphicFramePr>
          <p:nvPr>
            <p:ph idx="1"/>
            <p:extLst>
              <p:ext uri="{D42A27DB-BD31-4B8C-83A1-F6EECF244321}">
                <p14:modId xmlns:p14="http://schemas.microsoft.com/office/powerpoint/2010/main" val="2560020619"/>
              </p:ext>
            </p:extLst>
          </p:nvPr>
        </p:nvGraphicFramePr>
        <p:xfrm>
          <a:off x="2290340" y="2502894"/>
          <a:ext cx="7611322" cy="1475232"/>
        </p:xfrm>
        <a:graphic>
          <a:graphicData uri="http://schemas.openxmlformats.org/drawingml/2006/table">
            <a:tbl>
              <a:tblPr firstRow="1" bandRow="1">
                <a:tableStyleId>{5C22544A-7EE6-4342-B048-85BDC9FD1C3A}</a:tableStyleId>
              </a:tblPr>
              <a:tblGrid>
                <a:gridCol w="1974427">
                  <a:extLst>
                    <a:ext uri="{9D8B030D-6E8A-4147-A177-3AD203B41FA5}">
                      <a16:colId xmlns:a16="http://schemas.microsoft.com/office/drawing/2014/main" val="264682223"/>
                    </a:ext>
                  </a:extLst>
                </a:gridCol>
                <a:gridCol w="2556510">
                  <a:extLst>
                    <a:ext uri="{9D8B030D-6E8A-4147-A177-3AD203B41FA5}">
                      <a16:colId xmlns:a16="http://schemas.microsoft.com/office/drawing/2014/main" val="3234421187"/>
                    </a:ext>
                  </a:extLst>
                </a:gridCol>
                <a:gridCol w="3080385">
                  <a:extLst>
                    <a:ext uri="{9D8B030D-6E8A-4147-A177-3AD203B41FA5}">
                      <a16:colId xmlns:a16="http://schemas.microsoft.com/office/drawing/2014/main" val="2467819571"/>
                    </a:ext>
                  </a:extLst>
                </a:gridCol>
              </a:tblGrid>
              <a:tr h="737616">
                <a:tc gridSpan="3">
                  <a:txBody>
                    <a:bodyPr/>
                    <a:lstStyle/>
                    <a:p>
                      <a:r>
                        <a:rPr lang="en-US" sz="3300" dirty="0"/>
                        <a:t>No Prior Event</a:t>
                      </a:r>
                    </a:p>
                  </a:txBody>
                  <a:tcPr marL="167640" marR="167640" marT="83820" marB="8382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309438766"/>
                  </a:ext>
                </a:extLst>
              </a:tr>
              <a:tr h="737616">
                <a:tc>
                  <a:txBody>
                    <a:bodyPr/>
                    <a:lstStyle/>
                    <a:p>
                      <a:r>
                        <a:rPr lang="en-US" sz="3300"/>
                        <a:t>1/16/22</a:t>
                      </a:r>
                    </a:p>
                  </a:txBody>
                  <a:tcPr marL="167640" marR="167640" marT="83820" marB="83820"/>
                </a:tc>
                <a:tc>
                  <a:txBody>
                    <a:bodyPr/>
                    <a:lstStyle/>
                    <a:p>
                      <a:r>
                        <a:rPr lang="en-US" sz="3300"/>
                        <a:t>HBV DNA </a:t>
                      </a:r>
                    </a:p>
                  </a:txBody>
                  <a:tcPr marL="167640" marR="167640" marT="83820" marB="83820"/>
                </a:tc>
                <a:tc>
                  <a:txBody>
                    <a:bodyPr/>
                    <a:lstStyle/>
                    <a:p>
                      <a:r>
                        <a:rPr lang="en-US" sz="3300" dirty="0"/>
                        <a:t>&lt;10 Detected</a:t>
                      </a:r>
                    </a:p>
                  </a:txBody>
                  <a:tcPr marL="167640" marR="167640" marT="83820" marB="83820"/>
                </a:tc>
                <a:extLst>
                  <a:ext uri="{0D108BD9-81ED-4DB2-BD59-A6C34878D82A}">
                    <a16:rowId xmlns:a16="http://schemas.microsoft.com/office/drawing/2014/main" val="1896571099"/>
                  </a:ext>
                </a:extLst>
              </a:tr>
            </a:tbl>
          </a:graphicData>
        </a:graphic>
      </p:graphicFrame>
    </p:spTree>
    <p:extLst>
      <p:ext uri="{BB962C8B-B14F-4D97-AF65-F5344CB8AC3E}">
        <p14:creationId xmlns:p14="http://schemas.microsoft.com/office/powerpoint/2010/main" val="3861554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7E88C0-D87B-3936-D8B9-E925D1D21D84}"/>
              </a:ext>
            </a:extLst>
          </p:cNvPr>
          <p:cNvSpPr>
            <a:spLocks noGrp="1"/>
          </p:cNvSpPr>
          <p:nvPr>
            <p:ph type="title"/>
          </p:nvPr>
        </p:nvSpPr>
        <p:spPr>
          <a:xfrm>
            <a:off x="1286932" y="1204109"/>
            <a:ext cx="10023398" cy="857894"/>
          </a:xfrm>
        </p:spPr>
        <p:txBody>
          <a:bodyPr>
            <a:normAutofit/>
          </a:bodyPr>
          <a:lstStyle/>
          <a:p>
            <a:r>
              <a:rPr lang="en-US" sz="4000">
                <a:solidFill>
                  <a:srgbClr val="FFFFFF"/>
                </a:solidFill>
              </a:rPr>
              <a:t>Scenario 17</a:t>
            </a:r>
          </a:p>
        </p:txBody>
      </p:sp>
      <p:graphicFrame>
        <p:nvGraphicFramePr>
          <p:cNvPr id="4" name="Table 4">
            <a:extLst>
              <a:ext uri="{FF2B5EF4-FFF2-40B4-BE49-F238E27FC236}">
                <a16:creationId xmlns:a16="http://schemas.microsoft.com/office/drawing/2014/main" id="{71858B5E-8F99-D498-416D-258DA79BBFA2}"/>
              </a:ext>
            </a:extLst>
          </p:cNvPr>
          <p:cNvGraphicFramePr>
            <a:graphicFrameLocks noGrp="1"/>
          </p:cNvGraphicFramePr>
          <p:nvPr>
            <p:ph idx="1"/>
            <p:extLst>
              <p:ext uri="{D42A27DB-BD31-4B8C-83A1-F6EECF244321}">
                <p14:modId xmlns:p14="http://schemas.microsoft.com/office/powerpoint/2010/main" val="1503507284"/>
              </p:ext>
            </p:extLst>
          </p:nvPr>
        </p:nvGraphicFramePr>
        <p:xfrm>
          <a:off x="1287463" y="3048569"/>
          <a:ext cx="10066337" cy="1238934"/>
        </p:xfrm>
        <a:graphic>
          <a:graphicData uri="http://schemas.openxmlformats.org/drawingml/2006/table">
            <a:tbl>
              <a:tblPr firstRow="1" bandRow="1">
                <a:tableStyleId>{5C22544A-7EE6-4342-B048-85BDC9FD1C3A}</a:tableStyleId>
              </a:tblPr>
              <a:tblGrid>
                <a:gridCol w="3495582">
                  <a:extLst>
                    <a:ext uri="{9D8B030D-6E8A-4147-A177-3AD203B41FA5}">
                      <a16:colId xmlns:a16="http://schemas.microsoft.com/office/drawing/2014/main" val="2397962690"/>
                    </a:ext>
                  </a:extLst>
                </a:gridCol>
                <a:gridCol w="3612905">
                  <a:extLst>
                    <a:ext uri="{9D8B030D-6E8A-4147-A177-3AD203B41FA5}">
                      <a16:colId xmlns:a16="http://schemas.microsoft.com/office/drawing/2014/main" val="1924721876"/>
                    </a:ext>
                  </a:extLst>
                </a:gridCol>
                <a:gridCol w="2957850">
                  <a:extLst>
                    <a:ext uri="{9D8B030D-6E8A-4147-A177-3AD203B41FA5}">
                      <a16:colId xmlns:a16="http://schemas.microsoft.com/office/drawing/2014/main" val="4149506548"/>
                    </a:ext>
                  </a:extLst>
                </a:gridCol>
              </a:tblGrid>
              <a:tr h="619467">
                <a:tc gridSpan="3">
                  <a:txBody>
                    <a:bodyPr/>
                    <a:lstStyle/>
                    <a:p>
                      <a:r>
                        <a:rPr lang="en-US" sz="2800" dirty="0"/>
                        <a:t>Prior Event (Closed Chronic Confirmed) &amp; Currently Pregnant</a:t>
                      </a:r>
                    </a:p>
                  </a:txBody>
                  <a:tcPr marL="140788" marR="140788" marT="70394" marB="7039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06276658"/>
                  </a:ext>
                </a:extLst>
              </a:tr>
              <a:tr h="619467">
                <a:tc>
                  <a:txBody>
                    <a:bodyPr/>
                    <a:lstStyle/>
                    <a:p>
                      <a:r>
                        <a:rPr lang="en-US" sz="2800"/>
                        <a:t>4/2/20</a:t>
                      </a:r>
                    </a:p>
                  </a:txBody>
                  <a:tcPr marL="140788" marR="140788" marT="70394" marB="70394"/>
                </a:tc>
                <a:tc>
                  <a:txBody>
                    <a:bodyPr/>
                    <a:lstStyle/>
                    <a:p>
                      <a:r>
                        <a:rPr lang="en-US" sz="2800"/>
                        <a:t>HBsAg</a:t>
                      </a:r>
                    </a:p>
                  </a:txBody>
                  <a:tcPr marL="140788" marR="140788" marT="70394" marB="70394"/>
                </a:tc>
                <a:tc>
                  <a:txBody>
                    <a:bodyPr/>
                    <a:lstStyle/>
                    <a:p>
                      <a:r>
                        <a:rPr lang="en-US" sz="2800" dirty="0"/>
                        <a:t>(+)</a:t>
                      </a:r>
                    </a:p>
                  </a:txBody>
                  <a:tcPr marL="140788" marR="140788" marT="70394" marB="70394"/>
                </a:tc>
                <a:extLst>
                  <a:ext uri="{0D108BD9-81ED-4DB2-BD59-A6C34878D82A}">
                    <a16:rowId xmlns:a16="http://schemas.microsoft.com/office/drawing/2014/main" val="2061968416"/>
                  </a:ext>
                </a:extLst>
              </a:tr>
            </a:tbl>
          </a:graphicData>
        </a:graphic>
      </p:graphicFrame>
    </p:spTree>
    <p:extLst>
      <p:ext uri="{BB962C8B-B14F-4D97-AF65-F5344CB8AC3E}">
        <p14:creationId xmlns:p14="http://schemas.microsoft.com/office/powerpoint/2010/main" val="90562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2A792-C3D2-6468-E5EA-370982C8012F}"/>
              </a:ext>
            </a:extLst>
          </p:cNvPr>
          <p:cNvSpPr>
            <a:spLocks noGrp="1"/>
          </p:cNvSpPr>
          <p:nvPr>
            <p:ph type="title"/>
          </p:nvPr>
        </p:nvSpPr>
        <p:spPr>
          <a:xfrm>
            <a:off x="728663" y="1422400"/>
            <a:ext cx="5367337" cy="2387600"/>
          </a:xfrm>
        </p:spPr>
        <p:txBody>
          <a:bodyPr vert="horz" lIns="91440" tIns="45720" rIns="91440" bIns="45720" rtlCol="0" anchor="b">
            <a:normAutofit/>
          </a:bodyPr>
          <a:lstStyle/>
          <a:p>
            <a:r>
              <a:rPr lang="en-US" sz="5000" kern="1200">
                <a:solidFill>
                  <a:schemeClr val="bg1"/>
                </a:solidFill>
                <a:latin typeface="+mj-lt"/>
                <a:ea typeface="+mj-ea"/>
                <a:cs typeface="+mj-cs"/>
              </a:rPr>
              <a:t>Scenario 18</a:t>
            </a:r>
          </a:p>
        </p:txBody>
      </p:sp>
      <p:sp>
        <p:nvSpPr>
          <p:cNvPr id="11" name="Rectangle 10">
            <a:extLst>
              <a:ext uri="{FF2B5EF4-FFF2-40B4-BE49-F238E27FC236}">
                <a16:creationId xmlns:a16="http://schemas.microsoft.com/office/drawing/2014/main" id="{1A89CBBC-7743-43D9-A324-25CB472E9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4112" y="638849"/>
            <a:ext cx="5505449" cy="547564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6C104298-F145-E123-E94F-AD26C3145B41}"/>
              </a:ext>
            </a:extLst>
          </p:cNvPr>
          <p:cNvGraphicFramePr>
            <a:graphicFrameLocks noGrp="1"/>
          </p:cNvGraphicFramePr>
          <p:nvPr>
            <p:ph idx="1"/>
            <p:extLst>
              <p:ext uri="{D42A27DB-BD31-4B8C-83A1-F6EECF244321}">
                <p14:modId xmlns:p14="http://schemas.microsoft.com/office/powerpoint/2010/main" val="947041298"/>
              </p:ext>
            </p:extLst>
          </p:nvPr>
        </p:nvGraphicFramePr>
        <p:xfrm>
          <a:off x="6583776" y="2190951"/>
          <a:ext cx="4806121" cy="3034610"/>
        </p:xfrm>
        <a:graphic>
          <a:graphicData uri="http://schemas.openxmlformats.org/drawingml/2006/table">
            <a:tbl>
              <a:tblPr firstRow="1" bandRow="1">
                <a:tableStyleId>{8EC20E35-A176-4012-BC5E-935CFFF8708E}</a:tableStyleId>
              </a:tblPr>
              <a:tblGrid>
                <a:gridCol w="1558125">
                  <a:extLst>
                    <a:ext uri="{9D8B030D-6E8A-4147-A177-3AD203B41FA5}">
                      <a16:colId xmlns:a16="http://schemas.microsoft.com/office/drawing/2014/main" val="2621731390"/>
                    </a:ext>
                  </a:extLst>
                </a:gridCol>
                <a:gridCol w="1821618">
                  <a:extLst>
                    <a:ext uri="{9D8B030D-6E8A-4147-A177-3AD203B41FA5}">
                      <a16:colId xmlns:a16="http://schemas.microsoft.com/office/drawing/2014/main" val="3112786882"/>
                    </a:ext>
                  </a:extLst>
                </a:gridCol>
                <a:gridCol w="1426378">
                  <a:extLst>
                    <a:ext uri="{9D8B030D-6E8A-4147-A177-3AD203B41FA5}">
                      <a16:colId xmlns:a16="http://schemas.microsoft.com/office/drawing/2014/main" val="1191872235"/>
                    </a:ext>
                  </a:extLst>
                </a:gridCol>
              </a:tblGrid>
              <a:tr h="701947">
                <a:tc gridSpan="3">
                  <a:txBody>
                    <a:bodyPr/>
                    <a:lstStyle/>
                    <a:p>
                      <a:r>
                        <a:rPr lang="en-US" sz="2400"/>
                        <a:t>Prior Events (Chronic Probable from 2016) Currently Pregnant and Prior Pregnancies</a:t>
                      </a:r>
                    </a:p>
                  </a:txBody>
                  <a:tcPr marL="94858" marR="94858" marT="47429" marB="47429"/>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82844461"/>
                  </a:ext>
                </a:extLst>
              </a:tr>
              <a:tr h="417374">
                <a:tc>
                  <a:txBody>
                    <a:bodyPr/>
                    <a:lstStyle/>
                    <a:p>
                      <a:r>
                        <a:rPr lang="en-US" sz="2400"/>
                        <a:t>8/16/20</a:t>
                      </a:r>
                    </a:p>
                  </a:txBody>
                  <a:tcPr marL="94858" marR="94858" marT="47429" marB="47429"/>
                </a:tc>
                <a:tc>
                  <a:txBody>
                    <a:bodyPr/>
                    <a:lstStyle/>
                    <a:p>
                      <a:r>
                        <a:rPr lang="en-US" sz="2400"/>
                        <a:t>HBsAg </a:t>
                      </a:r>
                    </a:p>
                  </a:txBody>
                  <a:tcPr marL="94858" marR="94858" marT="47429" marB="47429"/>
                </a:tc>
                <a:tc>
                  <a:txBody>
                    <a:bodyPr/>
                    <a:lstStyle/>
                    <a:p>
                      <a:r>
                        <a:rPr lang="en-US" sz="2400"/>
                        <a:t>(+)</a:t>
                      </a:r>
                    </a:p>
                  </a:txBody>
                  <a:tcPr marL="94858" marR="94858" marT="47429" marB="47429"/>
                </a:tc>
                <a:extLst>
                  <a:ext uri="{0D108BD9-81ED-4DB2-BD59-A6C34878D82A}">
                    <a16:rowId xmlns:a16="http://schemas.microsoft.com/office/drawing/2014/main" val="4037338388"/>
                  </a:ext>
                </a:extLst>
              </a:tr>
              <a:tr h="417374">
                <a:tc>
                  <a:txBody>
                    <a:bodyPr/>
                    <a:lstStyle/>
                    <a:p>
                      <a:r>
                        <a:rPr lang="en-US" sz="2400"/>
                        <a:t>9/23/21</a:t>
                      </a:r>
                    </a:p>
                  </a:txBody>
                  <a:tcPr marL="94858" marR="94858" marT="47429" marB="47429"/>
                </a:tc>
                <a:tc>
                  <a:txBody>
                    <a:bodyPr/>
                    <a:lstStyle/>
                    <a:p>
                      <a:r>
                        <a:rPr lang="en-US" sz="2400"/>
                        <a:t>HBsAg</a:t>
                      </a:r>
                    </a:p>
                  </a:txBody>
                  <a:tcPr marL="94858" marR="94858" marT="47429" marB="47429"/>
                </a:tc>
                <a:tc>
                  <a:txBody>
                    <a:bodyPr/>
                    <a:lstStyle/>
                    <a:p>
                      <a:r>
                        <a:rPr lang="en-US" sz="2400"/>
                        <a:t>(+)</a:t>
                      </a:r>
                    </a:p>
                  </a:txBody>
                  <a:tcPr marL="94858" marR="94858" marT="47429" marB="47429"/>
                </a:tc>
                <a:extLst>
                  <a:ext uri="{0D108BD9-81ED-4DB2-BD59-A6C34878D82A}">
                    <a16:rowId xmlns:a16="http://schemas.microsoft.com/office/drawing/2014/main" val="3438588092"/>
                  </a:ext>
                </a:extLst>
              </a:tr>
              <a:tr h="417374">
                <a:tc>
                  <a:txBody>
                    <a:bodyPr/>
                    <a:lstStyle/>
                    <a:p>
                      <a:r>
                        <a:rPr lang="en-US" sz="2400"/>
                        <a:t>9/23/21</a:t>
                      </a:r>
                    </a:p>
                  </a:txBody>
                  <a:tcPr marL="94858" marR="94858" marT="47429" marB="47429"/>
                </a:tc>
                <a:tc>
                  <a:txBody>
                    <a:bodyPr/>
                    <a:lstStyle/>
                    <a:p>
                      <a:r>
                        <a:rPr lang="en-US" sz="2400"/>
                        <a:t>HBV DNA</a:t>
                      </a:r>
                    </a:p>
                  </a:txBody>
                  <a:tcPr marL="94858" marR="94858" marT="47429" marB="47429"/>
                </a:tc>
                <a:tc>
                  <a:txBody>
                    <a:bodyPr/>
                    <a:lstStyle/>
                    <a:p>
                      <a:r>
                        <a:rPr lang="en-US" sz="2400"/>
                        <a:t>76256</a:t>
                      </a:r>
                    </a:p>
                  </a:txBody>
                  <a:tcPr marL="94858" marR="94858" marT="47429" marB="47429"/>
                </a:tc>
                <a:extLst>
                  <a:ext uri="{0D108BD9-81ED-4DB2-BD59-A6C34878D82A}">
                    <a16:rowId xmlns:a16="http://schemas.microsoft.com/office/drawing/2014/main" val="1997383644"/>
                  </a:ext>
                </a:extLst>
              </a:tr>
              <a:tr h="417374">
                <a:tc>
                  <a:txBody>
                    <a:bodyPr/>
                    <a:lstStyle/>
                    <a:p>
                      <a:r>
                        <a:rPr lang="en-US" sz="2400"/>
                        <a:t>5/27/22</a:t>
                      </a:r>
                    </a:p>
                  </a:txBody>
                  <a:tcPr marL="94858" marR="94858" marT="47429" marB="47429"/>
                </a:tc>
                <a:tc>
                  <a:txBody>
                    <a:bodyPr/>
                    <a:lstStyle/>
                    <a:p>
                      <a:r>
                        <a:rPr lang="en-US" sz="2400"/>
                        <a:t>HBsAg </a:t>
                      </a:r>
                    </a:p>
                  </a:txBody>
                  <a:tcPr marL="94858" marR="94858" marT="47429" marB="47429"/>
                </a:tc>
                <a:tc>
                  <a:txBody>
                    <a:bodyPr/>
                    <a:lstStyle/>
                    <a:p>
                      <a:r>
                        <a:rPr lang="en-US" sz="2400" dirty="0"/>
                        <a:t>(+)</a:t>
                      </a:r>
                    </a:p>
                  </a:txBody>
                  <a:tcPr marL="94858" marR="94858" marT="47429" marB="47429"/>
                </a:tc>
                <a:extLst>
                  <a:ext uri="{0D108BD9-81ED-4DB2-BD59-A6C34878D82A}">
                    <a16:rowId xmlns:a16="http://schemas.microsoft.com/office/drawing/2014/main" val="2874580216"/>
                  </a:ext>
                </a:extLst>
              </a:tr>
            </a:tbl>
          </a:graphicData>
        </a:graphic>
      </p:graphicFrame>
    </p:spTree>
    <p:extLst>
      <p:ext uri="{BB962C8B-B14F-4D97-AF65-F5344CB8AC3E}">
        <p14:creationId xmlns:p14="http://schemas.microsoft.com/office/powerpoint/2010/main" val="361945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724071-AC7B-4A67-934B-CD7F90745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8A92CA-C5BA-126D-98F6-FD5155F0F323}"/>
              </a:ext>
            </a:extLst>
          </p:cNvPr>
          <p:cNvSpPr>
            <a:spLocks noGrp="1"/>
          </p:cNvSpPr>
          <p:nvPr>
            <p:ph type="title"/>
          </p:nvPr>
        </p:nvSpPr>
        <p:spPr>
          <a:xfrm>
            <a:off x="838200" y="365125"/>
            <a:ext cx="10515600" cy="1325563"/>
          </a:xfrm>
        </p:spPr>
        <p:txBody>
          <a:bodyPr>
            <a:normAutofit/>
          </a:bodyPr>
          <a:lstStyle/>
          <a:p>
            <a:r>
              <a:rPr lang="en-US">
                <a:solidFill>
                  <a:schemeClr val="bg1"/>
                </a:solidFill>
              </a:rPr>
              <a:t>Scenario 19</a:t>
            </a:r>
          </a:p>
        </p:txBody>
      </p:sp>
      <p:graphicFrame>
        <p:nvGraphicFramePr>
          <p:cNvPr id="4" name="Table 4">
            <a:extLst>
              <a:ext uri="{FF2B5EF4-FFF2-40B4-BE49-F238E27FC236}">
                <a16:creationId xmlns:a16="http://schemas.microsoft.com/office/drawing/2014/main" id="{8B39B07A-07F4-1BED-CF64-C265990C4FBD}"/>
              </a:ext>
            </a:extLst>
          </p:cNvPr>
          <p:cNvGraphicFramePr>
            <a:graphicFrameLocks noGrp="1"/>
          </p:cNvGraphicFramePr>
          <p:nvPr>
            <p:ph idx="1"/>
            <p:extLst>
              <p:ext uri="{D42A27DB-BD31-4B8C-83A1-F6EECF244321}">
                <p14:modId xmlns:p14="http://schemas.microsoft.com/office/powerpoint/2010/main" val="2191151024"/>
              </p:ext>
            </p:extLst>
          </p:nvPr>
        </p:nvGraphicFramePr>
        <p:xfrm>
          <a:off x="838200" y="2689134"/>
          <a:ext cx="10515601" cy="3298988"/>
        </p:xfrm>
        <a:graphic>
          <a:graphicData uri="http://schemas.openxmlformats.org/drawingml/2006/table">
            <a:tbl>
              <a:tblPr firstRow="1" bandRow="1">
                <a:tableStyleId>{5C22544A-7EE6-4342-B048-85BDC9FD1C3A}</a:tableStyleId>
              </a:tblPr>
              <a:tblGrid>
                <a:gridCol w="3535707">
                  <a:extLst>
                    <a:ext uri="{9D8B030D-6E8A-4147-A177-3AD203B41FA5}">
                      <a16:colId xmlns:a16="http://schemas.microsoft.com/office/drawing/2014/main" val="3750663696"/>
                    </a:ext>
                  </a:extLst>
                </a:gridCol>
                <a:gridCol w="4744018">
                  <a:extLst>
                    <a:ext uri="{9D8B030D-6E8A-4147-A177-3AD203B41FA5}">
                      <a16:colId xmlns:a16="http://schemas.microsoft.com/office/drawing/2014/main" val="3932363686"/>
                    </a:ext>
                  </a:extLst>
                </a:gridCol>
                <a:gridCol w="2235876">
                  <a:extLst>
                    <a:ext uri="{9D8B030D-6E8A-4147-A177-3AD203B41FA5}">
                      <a16:colId xmlns:a16="http://schemas.microsoft.com/office/drawing/2014/main" val="570530017"/>
                    </a:ext>
                  </a:extLst>
                </a:gridCol>
              </a:tblGrid>
              <a:tr h="642281">
                <a:tc gridSpan="3">
                  <a:txBody>
                    <a:bodyPr/>
                    <a:lstStyle/>
                    <a:p>
                      <a:r>
                        <a:rPr lang="en-US" sz="2900"/>
                        <a:t>Prior event (Acute Confirmed) July 2020</a:t>
                      </a:r>
                    </a:p>
                  </a:txBody>
                  <a:tcPr marL="145973" marR="145973" marT="72986" marB="7298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71698454"/>
                  </a:ext>
                </a:extLst>
              </a:tr>
              <a:tr h="642281">
                <a:tc>
                  <a:txBody>
                    <a:bodyPr/>
                    <a:lstStyle/>
                    <a:p>
                      <a:r>
                        <a:rPr lang="en-US" sz="2900"/>
                        <a:t>9/17/20</a:t>
                      </a:r>
                    </a:p>
                  </a:txBody>
                  <a:tcPr marL="145973" marR="145973" marT="72986" marB="72986"/>
                </a:tc>
                <a:tc>
                  <a:txBody>
                    <a:bodyPr/>
                    <a:lstStyle/>
                    <a:p>
                      <a:r>
                        <a:rPr lang="en-US" sz="2900"/>
                        <a:t>HBsAg </a:t>
                      </a:r>
                    </a:p>
                  </a:txBody>
                  <a:tcPr marL="145973" marR="145973" marT="72986" marB="72986"/>
                </a:tc>
                <a:tc>
                  <a:txBody>
                    <a:bodyPr/>
                    <a:lstStyle/>
                    <a:p>
                      <a:r>
                        <a:rPr lang="en-US" sz="2900"/>
                        <a:t>(-)</a:t>
                      </a:r>
                    </a:p>
                  </a:txBody>
                  <a:tcPr marL="145973" marR="145973" marT="72986" marB="72986"/>
                </a:tc>
                <a:extLst>
                  <a:ext uri="{0D108BD9-81ED-4DB2-BD59-A6C34878D82A}">
                    <a16:rowId xmlns:a16="http://schemas.microsoft.com/office/drawing/2014/main" val="947242004"/>
                  </a:ext>
                </a:extLst>
              </a:tr>
              <a:tr h="642281">
                <a:tc>
                  <a:txBody>
                    <a:bodyPr/>
                    <a:lstStyle/>
                    <a:p>
                      <a:r>
                        <a:rPr lang="en-US" sz="2900"/>
                        <a:t>9/17/20</a:t>
                      </a:r>
                    </a:p>
                  </a:txBody>
                  <a:tcPr marL="145973" marR="145973" marT="72986" marB="72986"/>
                </a:tc>
                <a:tc>
                  <a:txBody>
                    <a:bodyPr/>
                    <a:lstStyle/>
                    <a:p>
                      <a:r>
                        <a:rPr lang="en-US" sz="2900"/>
                        <a:t>IgM Anti-HBc</a:t>
                      </a:r>
                    </a:p>
                  </a:txBody>
                  <a:tcPr marL="145973" marR="145973" marT="72986" marB="72986"/>
                </a:tc>
                <a:tc>
                  <a:txBody>
                    <a:bodyPr/>
                    <a:lstStyle/>
                    <a:p>
                      <a:r>
                        <a:rPr lang="en-US" sz="2900"/>
                        <a:t>(+)</a:t>
                      </a:r>
                    </a:p>
                  </a:txBody>
                  <a:tcPr marL="145973" marR="145973" marT="72986" marB="72986"/>
                </a:tc>
                <a:extLst>
                  <a:ext uri="{0D108BD9-81ED-4DB2-BD59-A6C34878D82A}">
                    <a16:rowId xmlns:a16="http://schemas.microsoft.com/office/drawing/2014/main" val="3641283099"/>
                  </a:ext>
                </a:extLst>
              </a:tr>
              <a:tr h="642281">
                <a:tc>
                  <a:txBody>
                    <a:bodyPr/>
                    <a:lstStyle/>
                    <a:p>
                      <a:r>
                        <a:rPr lang="en-US" sz="2900"/>
                        <a:t>9/17/20</a:t>
                      </a:r>
                    </a:p>
                  </a:txBody>
                  <a:tcPr marL="145973" marR="145973" marT="72986" marB="72986"/>
                </a:tc>
                <a:tc>
                  <a:txBody>
                    <a:bodyPr/>
                    <a:lstStyle/>
                    <a:p>
                      <a:r>
                        <a:rPr lang="en-US" sz="2900"/>
                        <a:t>Anti-HBC </a:t>
                      </a:r>
                    </a:p>
                  </a:txBody>
                  <a:tcPr marL="145973" marR="145973" marT="72986" marB="72986"/>
                </a:tc>
                <a:tc>
                  <a:txBody>
                    <a:bodyPr/>
                    <a:lstStyle/>
                    <a:p>
                      <a:r>
                        <a:rPr lang="en-US" sz="2900"/>
                        <a:t>(+)</a:t>
                      </a:r>
                    </a:p>
                  </a:txBody>
                  <a:tcPr marL="145973" marR="145973" marT="72986" marB="72986"/>
                </a:tc>
                <a:extLst>
                  <a:ext uri="{0D108BD9-81ED-4DB2-BD59-A6C34878D82A}">
                    <a16:rowId xmlns:a16="http://schemas.microsoft.com/office/drawing/2014/main" val="305716043"/>
                  </a:ext>
                </a:extLst>
              </a:tr>
              <a:tr h="729864">
                <a:tc>
                  <a:txBody>
                    <a:bodyPr/>
                    <a:lstStyle/>
                    <a:p>
                      <a:endParaRPr lang="en-US" sz="2900" dirty="0"/>
                    </a:p>
                  </a:txBody>
                  <a:tcPr marL="145973" marR="145973" marT="72986" marB="72986"/>
                </a:tc>
                <a:tc>
                  <a:txBody>
                    <a:bodyPr/>
                    <a:lstStyle/>
                    <a:p>
                      <a:endParaRPr lang="en-US" sz="2900"/>
                    </a:p>
                  </a:txBody>
                  <a:tcPr marL="145973" marR="145973" marT="72986" marB="72986"/>
                </a:tc>
                <a:tc>
                  <a:txBody>
                    <a:bodyPr/>
                    <a:lstStyle/>
                    <a:p>
                      <a:endParaRPr lang="en-US" sz="2900"/>
                    </a:p>
                  </a:txBody>
                  <a:tcPr marL="145973" marR="145973" marT="72986" marB="72986"/>
                </a:tc>
                <a:extLst>
                  <a:ext uri="{0D108BD9-81ED-4DB2-BD59-A6C34878D82A}">
                    <a16:rowId xmlns:a16="http://schemas.microsoft.com/office/drawing/2014/main" val="2599360079"/>
                  </a:ext>
                </a:extLst>
              </a:tr>
            </a:tbl>
          </a:graphicData>
        </a:graphic>
      </p:graphicFrame>
    </p:spTree>
    <p:extLst>
      <p:ext uri="{BB962C8B-B14F-4D97-AF65-F5344CB8AC3E}">
        <p14:creationId xmlns:p14="http://schemas.microsoft.com/office/powerpoint/2010/main" val="3228244557"/>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F033B896-1C28-1293-5718-B03970AC1E02}"/>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Scenario 20</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5EAA4D0C-A364-250D-867F-74C535FA07BC}"/>
              </a:ext>
            </a:extLst>
          </p:cNvPr>
          <p:cNvGraphicFramePr>
            <a:graphicFrameLocks noGrp="1"/>
          </p:cNvGraphicFramePr>
          <p:nvPr>
            <p:ph idx="1"/>
            <p:extLst>
              <p:ext uri="{D42A27DB-BD31-4B8C-83A1-F6EECF244321}">
                <p14:modId xmlns:p14="http://schemas.microsoft.com/office/powerpoint/2010/main" val="2255956783"/>
              </p:ext>
            </p:extLst>
          </p:nvPr>
        </p:nvGraphicFramePr>
        <p:xfrm>
          <a:off x="1282383" y="2965006"/>
          <a:ext cx="9611361" cy="2950464"/>
        </p:xfrm>
        <a:graphic>
          <a:graphicData uri="http://schemas.openxmlformats.org/drawingml/2006/table">
            <a:tbl>
              <a:tblPr firstRow="1" bandRow="1">
                <a:tableStyleId>{5C22544A-7EE6-4342-B048-85BDC9FD1C3A}</a:tableStyleId>
              </a:tblPr>
              <a:tblGrid>
                <a:gridCol w="3106773">
                  <a:extLst>
                    <a:ext uri="{9D8B030D-6E8A-4147-A177-3AD203B41FA5}">
                      <a16:colId xmlns:a16="http://schemas.microsoft.com/office/drawing/2014/main" val="3940789535"/>
                    </a:ext>
                  </a:extLst>
                </a:gridCol>
                <a:gridCol w="4270940">
                  <a:extLst>
                    <a:ext uri="{9D8B030D-6E8A-4147-A177-3AD203B41FA5}">
                      <a16:colId xmlns:a16="http://schemas.microsoft.com/office/drawing/2014/main" val="2826411052"/>
                    </a:ext>
                  </a:extLst>
                </a:gridCol>
                <a:gridCol w="2233648">
                  <a:extLst>
                    <a:ext uri="{9D8B030D-6E8A-4147-A177-3AD203B41FA5}">
                      <a16:colId xmlns:a16="http://schemas.microsoft.com/office/drawing/2014/main" val="3763118889"/>
                    </a:ext>
                  </a:extLst>
                </a:gridCol>
              </a:tblGrid>
              <a:tr h="737616">
                <a:tc gridSpan="3">
                  <a:txBody>
                    <a:bodyPr/>
                    <a:lstStyle/>
                    <a:p>
                      <a:r>
                        <a:rPr lang="en-US" sz="3300"/>
                        <a:t>Prior Event- Open lab condition report from 2021</a:t>
                      </a:r>
                    </a:p>
                  </a:txBody>
                  <a:tcPr marL="167640" marR="167640" marT="83820" marB="8382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278145227"/>
                  </a:ext>
                </a:extLst>
              </a:tr>
              <a:tr h="737616">
                <a:tc>
                  <a:txBody>
                    <a:bodyPr/>
                    <a:lstStyle/>
                    <a:p>
                      <a:r>
                        <a:rPr lang="en-US" sz="3300"/>
                        <a:t>5/22/22</a:t>
                      </a:r>
                    </a:p>
                  </a:txBody>
                  <a:tcPr marL="167640" marR="167640" marT="83820" marB="83820"/>
                </a:tc>
                <a:tc>
                  <a:txBody>
                    <a:bodyPr/>
                    <a:lstStyle/>
                    <a:p>
                      <a:r>
                        <a:rPr lang="en-US" sz="3300"/>
                        <a:t>HBsAg </a:t>
                      </a:r>
                    </a:p>
                  </a:txBody>
                  <a:tcPr marL="167640" marR="167640" marT="83820" marB="83820"/>
                </a:tc>
                <a:tc>
                  <a:txBody>
                    <a:bodyPr/>
                    <a:lstStyle/>
                    <a:p>
                      <a:r>
                        <a:rPr lang="en-US" sz="3300"/>
                        <a:t>(-)</a:t>
                      </a:r>
                    </a:p>
                  </a:txBody>
                  <a:tcPr marL="167640" marR="167640" marT="83820" marB="83820"/>
                </a:tc>
                <a:extLst>
                  <a:ext uri="{0D108BD9-81ED-4DB2-BD59-A6C34878D82A}">
                    <a16:rowId xmlns:a16="http://schemas.microsoft.com/office/drawing/2014/main" val="1218378768"/>
                  </a:ext>
                </a:extLst>
              </a:tr>
              <a:tr h="737616">
                <a:tc>
                  <a:txBody>
                    <a:bodyPr/>
                    <a:lstStyle/>
                    <a:p>
                      <a:r>
                        <a:rPr lang="en-US" sz="3300"/>
                        <a:t>5/22/22</a:t>
                      </a:r>
                    </a:p>
                  </a:txBody>
                  <a:tcPr marL="167640" marR="167640" marT="83820" marB="83820"/>
                </a:tc>
                <a:tc>
                  <a:txBody>
                    <a:bodyPr/>
                    <a:lstStyle/>
                    <a:p>
                      <a:r>
                        <a:rPr lang="en-US" sz="3300"/>
                        <a:t>IgM Anti-HBC</a:t>
                      </a:r>
                    </a:p>
                  </a:txBody>
                  <a:tcPr marL="167640" marR="167640" marT="83820" marB="83820"/>
                </a:tc>
                <a:tc>
                  <a:txBody>
                    <a:bodyPr/>
                    <a:lstStyle/>
                    <a:p>
                      <a:r>
                        <a:rPr lang="en-US" sz="3300"/>
                        <a:t>(+)</a:t>
                      </a:r>
                    </a:p>
                  </a:txBody>
                  <a:tcPr marL="167640" marR="167640" marT="83820" marB="83820"/>
                </a:tc>
                <a:extLst>
                  <a:ext uri="{0D108BD9-81ED-4DB2-BD59-A6C34878D82A}">
                    <a16:rowId xmlns:a16="http://schemas.microsoft.com/office/drawing/2014/main" val="3726517256"/>
                  </a:ext>
                </a:extLst>
              </a:tr>
              <a:tr h="737616">
                <a:tc>
                  <a:txBody>
                    <a:bodyPr/>
                    <a:lstStyle/>
                    <a:p>
                      <a:r>
                        <a:rPr lang="en-US" sz="3300"/>
                        <a:t>5/22/22</a:t>
                      </a:r>
                    </a:p>
                  </a:txBody>
                  <a:tcPr marL="167640" marR="167640" marT="83820" marB="83820"/>
                </a:tc>
                <a:tc>
                  <a:txBody>
                    <a:bodyPr/>
                    <a:lstStyle/>
                    <a:p>
                      <a:r>
                        <a:rPr lang="en-US" sz="3300"/>
                        <a:t>HBeAg</a:t>
                      </a:r>
                    </a:p>
                  </a:txBody>
                  <a:tcPr marL="167640" marR="167640" marT="83820" marB="83820"/>
                </a:tc>
                <a:tc>
                  <a:txBody>
                    <a:bodyPr/>
                    <a:lstStyle/>
                    <a:p>
                      <a:r>
                        <a:rPr lang="en-US" sz="3300" dirty="0"/>
                        <a:t>(+)</a:t>
                      </a:r>
                    </a:p>
                  </a:txBody>
                  <a:tcPr marL="167640" marR="167640" marT="83820" marB="83820"/>
                </a:tc>
                <a:extLst>
                  <a:ext uri="{0D108BD9-81ED-4DB2-BD59-A6C34878D82A}">
                    <a16:rowId xmlns:a16="http://schemas.microsoft.com/office/drawing/2014/main" val="1499192955"/>
                  </a:ext>
                </a:extLst>
              </a:tr>
            </a:tbl>
          </a:graphicData>
        </a:graphic>
      </p:graphicFrame>
    </p:spTree>
    <p:extLst>
      <p:ext uri="{BB962C8B-B14F-4D97-AF65-F5344CB8AC3E}">
        <p14:creationId xmlns:p14="http://schemas.microsoft.com/office/powerpoint/2010/main" val="372395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FF7EEF-1911-2D1E-3750-4CAC75440015}"/>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rPr>
              <a:t>Scenario 21</a:t>
            </a:r>
          </a:p>
        </p:txBody>
      </p:sp>
      <p:graphicFrame>
        <p:nvGraphicFramePr>
          <p:cNvPr id="4" name="Table 4">
            <a:extLst>
              <a:ext uri="{FF2B5EF4-FFF2-40B4-BE49-F238E27FC236}">
                <a16:creationId xmlns:a16="http://schemas.microsoft.com/office/drawing/2014/main" id="{8E78A7AC-66E9-C1EF-E237-A3985397E505}"/>
              </a:ext>
            </a:extLst>
          </p:cNvPr>
          <p:cNvGraphicFramePr>
            <a:graphicFrameLocks noGrp="1"/>
          </p:cNvGraphicFramePr>
          <p:nvPr>
            <p:ph idx="1"/>
            <p:extLst>
              <p:ext uri="{D42A27DB-BD31-4B8C-83A1-F6EECF244321}">
                <p14:modId xmlns:p14="http://schemas.microsoft.com/office/powerpoint/2010/main" val="2899699932"/>
              </p:ext>
            </p:extLst>
          </p:nvPr>
        </p:nvGraphicFramePr>
        <p:xfrm>
          <a:off x="4038600" y="1890490"/>
          <a:ext cx="7315201" cy="1440308"/>
        </p:xfrm>
        <a:graphic>
          <a:graphicData uri="http://schemas.openxmlformats.org/drawingml/2006/table">
            <a:tbl>
              <a:tblPr firstRow="1" bandRow="1">
                <a:tableStyleId>{5C22544A-7EE6-4342-B048-85BDC9FD1C3A}</a:tableStyleId>
              </a:tblPr>
              <a:tblGrid>
                <a:gridCol w="2555850">
                  <a:extLst>
                    <a:ext uri="{9D8B030D-6E8A-4147-A177-3AD203B41FA5}">
                      <a16:colId xmlns:a16="http://schemas.microsoft.com/office/drawing/2014/main" val="3090644409"/>
                    </a:ext>
                  </a:extLst>
                </a:gridCol>
                <a:gridCol w="2828635">
                  <a:extLst>
                    <a:ext uri="{9D8B030D-6E8A-4147-A177-3AD203B41FA5}">
                      <a16:colId xmlns:a16="http://schemas.microsoft.com/office/drawing/2014/main" val="3064104269"/>
                    </a:ext>
                  </a:extLst>
                </a:gridCol>
                <a:gridCol w="1930716">
                  <a:extLst>
                    <a:ext uri="{9D8B030D-6E8A-4147-A177-3AD203B41FA5}">
                      <a16:colId xmlns:a16="http://schemas.microsoft.com/office/drawing/2014/main" val="3867522071"/>
                    </a:ext>
                  </a:extLst>
                </a:gridCol>
              </a:tblGrid>
              <a:tr h="720154">
                <a:tc gridSpan="3">
                  <a:txBody>
                    <a:bodyPr/>
                    <a:lstStyle/>
                    <a:p>
                      <a:r>
                        <a:rPr lang="en-US" sz="3200" dirty="0"/>
                        <a:t>Prior Event (Chronic confirmed) 2022</a:t>
                      </a:r>
                    </a:p>
                  </a:txBody>
                  <a:tcPr marL="163671" marR="163671" marT="81836" marB="81836"/>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11980903"/>
                  </a:ext>
                </a:extLst>
              </a:tr>
              <a:tr h="720154">
                <a:tc>
                  <a:txBody>
                    <a:bodyPr/>
                    <a:lstStyle/>
                    <a:p>
                      <a:r>
                        <a:rPr lang="en-US" sz="3200"/>
                        <a:t>2/3/22</a:t>
                      </a:r>
                    </a:p>
                  </a:txBody>
                  <a:tcPr marL="163671" marR="163671" marT="81836" marB="81836"/>
                </a:tc>
                <a:tc>
                  <a:txBody>
                    <a:bodyPr/>
                    <a:lstStyle/>
                    <a:p>
                      <a:r>
                        <a:rPr lang="en-US" sz="3200"/>
                        <a:t>HBeAg </a:t>
                      </a:r>
                    </a:p>
                  </a:txBody>
                  <a:tcPr marL="163671" marR="163671" marT="81836" marB="81836"/>
                </a:tc>
                <a:tc>
                  <a:txBody>
                    <a:bodyPr/>
                    <a:lstStyle/>
                    <a:p>
                      <a:r>
                        <a:rPr lang="en-US" sz="3200" dirty="0"/>
                        <a:t>(+)</a:t>
                      </a:r>
                    </a:p>
                  </a:txBody>
                  <a:tcPr marL="163671" marR="163671" marT="81836" marB="81836"/>
                </a:tc>
                <a:extLst>
                  <a:ext uri="{0D108BD9-81ED-4DB2-BD59-A6C34878D82A}">
                    <a16:rowId xmlns:a16="http://schemas.microsoft.com/office/drawing/2014/main" val="3777773439"/>
                  </a:ext>
                </a:extLst>
              </a:tr>
            </a:tbl>
          </a:graphicData>
        </a:graphic>
      </p:graphicFrame>
    </p:spTree>
    <p:extLst>
      <p:ext uri="{BB962C8B-B14F-4D97-AF65-F5344CB8AC3E}">
        <p14:creationId xmlns:p14="http://schemas.microsoft.com/office/powerpoint/2010/main" val="1778577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812110C-454D-45D4-A43C-D268FC30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1532B89-10F5-B6A0-DBC3-061162383F1C}"/>
              </a:ext>
            </a:extLst>
          </p:cNvPr>
          <p:cNvSpPr>
            <a:spLocks noGrp="1"/>
          </p:cNvSpPr>
          <p:nvPr>
            <p:ph type="title"/>
          </p:nvPr>
        </p:nvSpPr>
        <p:spPr>
          <a:xfrm>
            <a:off x="1655064" y="365760"/>
            <a:ext cx="9363456" cy="1188720"/>
          </a:xfrm>
        </p:spPr>
        <p:txBody>
          <a:bodyPr>
            <a:normAutofit/>
          </a:bodyPr>
          <a:lstStyle/>
          <a:p>
            <a:r>
              <a:rPr lang="en-US" dirty="0"/>
              <a:t>Scenario 22</a:t>
            </a:r>
          </a:p>
        </p:txBody>
      </p:sp>
      <p:sp>
        <p:nvSpPr>
          <p:cNvPr id="11" name="Freeform: Shape 10">
            <a:extLst>
              <a:ext uri="{FF2B5EF4-FFF2-40B4-BE49-F238E27FC236}">
                <a16:creationId xmlns:a16="http://schemas.microsoft.com/office/drawing/2014/main" id="{A3663F10-4AEF-432D-B195-513FD3539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E8AEFC5D-4625-4A90-904B-81C44B4AF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4">
            <a:extLst>
              <a:ext uri="{FF2B5EF4-FFF2-40B4-BE49-F238E27FC236}">
                <a16:creationId xmlns:a16="http://schemas.microsoft.com/office/drawing/2014/main" id="{005283B7-F08A-3B07-3198-4AB46BDC30F0}"/>
              </a:ext>
            </a:extLst>
          </p:cNvPr>
          <p:cNvGraphicFramePr>
            <a:graphicFrameLocks noGrp="1"/>
          </p:cNvGraphicFramePr>
          <p:nvPr>
            <p:ph idx="1"/>
            <p:extLst>
              <p:ext uri="{D42A27DB-BD31-4B8C-83A1-F6EECF244321}">
                <p14:modId xmlns:p14="http://schemas.microsoft.com/office/powerpoint/2010/main" val="3194276268"/>
              </p:ext>
            </p:extLst>
          </p:nvPr>
        </p:nvGraphicFramePr>
        <p:xfrm>
          <a:off x="3683656" y="3090672"/>
          <a:ext cx="5306273" cy="2212848"/>
        </p:xfrm>
        <a:graphic>
          <a:graphicData uri="http://schemas.openxmlformats.org/drawingml/2006/table">
            <a:tbl>
              <a:tblPr firstRow="1" bandRow="1">
                <a:tableStyleId>{5C22544A-7EE6-4342-B048-85BDC9FD1C3A}</a:tableStyleId>
              </a:tblPr>
              <a:tblGrid>
                <a:gridCol w="1974427">
                  <a:extLst>
                    <a:ext uri="{9D8B030D-6E8A-4147-A177-3AD203B41FA5}">
                      <a16:colId xmlns:a16="http://schemas.microsoft.com/office/drawing/2014/main" val="3303799111"/>
                    </a:ext>
                  </a:extLst>
                </a:gridCol>
                <a:gridCol w="2230544">
                  <a:extLst>
                    <a:ext uri="{9D8B030D-6E8A-4147-A177-3AD203B41FA5}">
                      <a16:colId xmlns:a16="http://schemas.microsoft.com/office/drawing/2014/main" val="2135739797"/>
                    </a:ext>
                  </a:extLst>
                </a:gridCol>
                <a:gridCol w="1101302">
                  <a:extLst>
                    <a:ext uri="{9D8B030D-6E8A-4147-A177-3AD203B41FA5}">
                      <a16:colId xmlns:a16="http://schemas.microsoft.com/office/drawing/2014/main" val="643285695"/>
                    </a:ext>
                  </a:extLst>
                </a:gridCol>
              </a:tblGrid>
              <a:tr h="737616">
                <a:tc gridSpan="3">
                  <a:txBody>
                    <a:bodyPr/>
                    <a:lstStyle/>
                    <a:p>
                      <a:r>
                        <a:rPr lang="en-US" sz="3300"/>
                        <a:t>No Prior Events</a:t>
                      </a:r>
                    </a:p>
                  </a:txBody>
                  <a:tcPr marL="167640" marR="167640" marT="83820" marB="8382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622861321"/>
                  </a:ext>
                </a:extLst>
              </a:tr>
              <a:tr h="737616">
                <a:tc>
                  <a:txBody>
                    <a:bodyPr/>
                    <a:lstStyle/>
                    <a:p>
                      <a:r>
                        <a:rPr lang="en-US" sz="3300"/>
                        <a:t>1/22/21</a:t>
                      </a:r>
                    </a:p>
                  </a:txBody>
                  <a:tcPr marL="167640" marR="167640" marT="83820" marB="83820"/>
                </a:tc>
                <a:tc>
                  <a:txBody>
                    <a:bodyPr/>
                    <a:lstStyle/>
                    <a:p>
                      <a:r>
                        <a:rPr lang="en-US" sz="3300"/>
                        <a:t>HBeAg </a:t>
                      </a:r>
                    </a:p>
                  </a:txBody>
                  <a:tcPr marL="167640" marR="167640" marT="83820" marB="83820"/>
                </a:tc>
                <a:tc>
                  <a:txBody>
                    <a:bodyPr/>
                    <a:lstStyle/>
                    <a:p>
                      <a:r>
                        <a:rPr lang="en-US" sz="3300"/>
                        <a:t>(+)</a:t>
                      </a:r>
                    </a:p>
                  </a:txBody>
                  <a:tcPr marL="167640" marR="167640" marT="83820" marB="83820"/>
                </a:tc>
                <a:extLst>
                  <a:ext uri="{0D108BD9-81ED-4DB2-BD59-A6C34878D82A}">
                    <a16:rowId xmlns:a16="http://schemas.microsoft.com/office/drawing/2014/main" val="1529716127"/>
                  </a:ext>
                </a:extLst>
              </a:tr>
              <a:tr h="737616">
                <a:tc>
                  <a:txBody>
                    <a:bodyPr/>
                    <a:lstStyle/>
                    <a:p>
                      <a:r>
                        <a:rPr lang="en-US" sz="3300"/>
                        <a:t>1/22/21</a:t>
                      </a:r>
                    </a:p>
                  </a:txBody>
                  <a:tcPr marL="167640" marR="167640" marT="83820" marB="83820"/>
                </a:tc>
                <a:tc>
                  <a:txBody>
                    <a:bodyPr/>
                    <a:lstStyle/>
                    <a:p>
                      <a:r>
                        <a:rPr lang="en-US" sz="3300"/>
                        <a:t>Anti-HBc</a:t>
                      </a:r>
                    </a:p>
                  </a:txBody>
                  <a:tcPr marL="167640" marR="167640" marT="83820" marB="83820"/>
                </a:tc>
                <a:tc>
                  <a:txBody>
                    <a:bodyPr/>
                    <a:lstStyle/>
                    <a:p>
                      <a:r>
                        <a:rPr lang="en-US" sz="3300"/>
                        <a:t>(+)</a:t>
                      </a:r>
                    </a:p>
                  </a:txBody>
                  <a:tcPr marL="167640" marR="167640" marT="83820" marB="83820"/>
                </a:tc>
                <a:extLst>
                  <a:ext uri="{0D108BD9-81ED-4DB2-BD59-A6C34878D82A}">
                    <a16:rowId xmlns:a16="http://schemas.microsoft.com/office/drawing/2014/main" val="2730854747"/>
                  </a:ext>
                </a:extLst>
              </a:tr>
            </a:tbl>
          </a:graphicData>
        </a:graphic>
      </p:graphicFrame>
    </p:spTree>
    <p:extLst>
      <p:ext uri="{BB962C8B-B14F-4D97-AF65-F5344CB8AC3E}">
        <p14:creationId xmlns:p14="http://schemas.microsoft.com/office/powerpoint/2010/main" val="409800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AE4D1-1041-C261-0AB5-CC45E7D05991}"/>
              </a:ext>
            </a:extLst>
          </p:cNvPr>
          <p:cNvSpPr>
            <a:spLocks noGrp="1"/>
          </p:cNvSpPr>
          <p:nvPr>
            <p:ph type="title"/>
          </p:nvPr>
        </p:nvSpPr>
        <p:spPr>
          <a:xfrm>
            <a:off x="599435" y="3217991"/>
            <a:ext cx="5667375" cy="1908902"/>
          </a:xfrm>
        </p:spPr>
        <p:txBody>
          <a:bodyPr vert="horz" lIns="91440" tIns="45720" rIns="91440" bIns="45720" rtlCol="0" anchor="ctr">
            <a:normAutofit/>
          </a:bodyPr>
          <a:lstStyle/>
          <a:p>
            <a:r>
              <a:rPr lang="en-US" kern="1200">
                <a:solidFill>
                  <a:schemeClr val="tx1"/>
                </a:solidFill>
                <a:latin typeface="+mj-lt"/>
                <a:ea typeface="+mj-ea"/>
                <a:cs typeface="+mj-cs"/>
              </a:rPr>
              <a:t>Scenario 23</a:t>
            </a:r>
          </a:p>
        </p:txBody>
      </p:sp>
      <p:sp>
        <p:nvSpPr>
          <p:cNvPr id="9"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4" name="Table 4">
            <a:extLst>
              <a:ext uri="{FF2B5EF4-FFF2-40B4-BE49-F238E27FC236}">
                <a16:creationId xmlns:a16="http://schemas.microsoft.com/office/drawing/2014/main" id="{9D8E4C53-9157-5AC3-50FC-DBA7F6C85B1E}"/>
              </a:ext>
            </a:extLst>
          </p:cNvPr>
          <p:cNvGraphicFramePr>
            <a:graphicFrameLocks noGrp="1"/>
          </p:cNvGraphicFramePr>
          <p:nvPr>
            <p:ph idx="1"/>
            <p:extLst>
              <p:ext uri="{D42A27DB-BD31-4B8C-83A1-F6EECF244321}">
                <p14:modId xmlns:p14="http://schemas.microsoft.com/office/powerpoint/2010/main" val="254712697"/>
              </p:ext>
            </p:extLst>
          </p:nvPr>
        </p:nvGraphicFramePr>
        <p:xfrm>
          <a:off x="6890657" y="913348"/>
          <a:ext cx="4661264" cy="3642289"/>
        </p:xfrm>
        <a:graphic>
          <a:graphicData uri="http://schemas.openxmlformats.org/drawingml/2006/table">
            <a:tbl>
              <a:tblPr firstRow="1" bandRow="1">
                <a:noFill/>
                <a:tableStyleId>{5C22544A-7EE6-4342-B048-85BDC9FD1C3A}</a:tableStyleId>
              </a:tblPr>
              <a:tblGrid>
                <a:gridCol w="1807230">
                  <a:extLst>
                    <a:ext uri="{9D8B030D-6E8A-4147-A177-3AD203B41FA5}">
                      <a16:colId xmlns:a16="http://schemas.microsoft.com/office/drawing/2014/main" val="233351835"/>
                    </a:ext>
                  </a:extLst>
                </a:gridCol>
                <a:gridCol w="1851724">
                  <a:extLst>
                    <a:ext uri="{9D8B030D-6E8A-4147-A177-3AD203B41FA5}">
                      <a16:colId xmlns:a16="http://schemas.microsoft.com/office/drawing/2014/main" val="2455678464"/>
                    </a:ext>
                  </a:extLst>
                </a:gridCol>
                <a:gridCol w="1002310">
                  <a:extLst>
                    <a:ext uri="{9D8B030D-6E8A-4147-A177-3AD203B41FA5}">
                      <a16:colId xmlns:a16="http://schemas.microsoft.com/office/drawing/2014/main" val="4119338246"/>
                    </a:ext>
                  </a:extLst>
                </a:gridCol>
              </a:tblGrid>
              <a:tr h="994058">
                <a:tc gridSpan="3">
                  <a:txBody>
                    <a:bodyPr/>
                    <a:lstStyle/>
                    <a:p>
                      <a:r>
                        <a:rPr lang="en-US" sz="4100" b="0" cap="none" spc="0">
                          <a:solidFill>
                            <a:schemeClr val="tx1"/>
                          </a:solidFill>
                        </a:rPr>
                        <a:t>No Prior Events</a:t>
                      </a:r>
                    </a:p>
                  </a:txBody>
                  <a:tcPr marL="0" marR="232982" marT="46596" marB="232982" anchor="b">
                    <a:lnL w="12700" cmpd="sng">
                      <a:noFill/>
                    </a:lnL>
                    <a:lnR w="12700" cmpd="sng">
                      <a:noFill/>
                    </a:lnR>
                    <a:lnT w="9525" cap="flat" cmpd="sng" algn="ctr">
                      <a:noFill/>
                      <a:prstDash val="solid"/>
                    </a:lnT>
                    <a:lnB w="38100" cmpd="sng">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8725086"/>
                  </a:ext>
                </a:extLst>
              </a:tr>
              <a:tr h="862034">
                <a:tc>
                  <a:txBody>
                    <a:bodyPr/>
                    <a:lstStyle/>
                    <a:p>
                      <a:r>
                        <a:rPr lang="en-US" sz="3100" cap="none" spc="0">
                          <a:solidFill>
                            <a:schemeClr val="tx1"/>
                          </a:solidFill>
                        </a:rPr>
                        <a:t>7/12/21</a:t>
                      </a:r>
                    </a:p>
                  </a:txBody>
                  <a:tcPr marL="0" marR="232982" marT="69895" marB="232982">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US" sz="3100" cap="none" spc="0" err="1">
                          <a:solidFill>
                            <a:schemeClr val="tx1"/>
                          </a:solidFill>
                        </a:rPr>
                        <a:t>HBeAg</a:t>
                      </a:r>
                      <a:r>
                        <a:rPr lang="en-US" sz="3100" cap="none" spc="0">
                          <a:solidFill>
                            <a:schemeClr val="tx1"/>
                          </a:solidFill>
                        </a:rPr>
                        <a:t> </a:t>
                      </a:r>
                    </a:p>
                  </a:txBody>
                  <a:tcPr marL="0" marR="232982" marT="69895" marB="232982">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r>
                        <a:rPr lang="en-US" sz="3100" cap="none" spc="0">
                          <a:solidFill>
                            <a:schemeClr val="tx1"/>
                          </a:solidFill>
                        </a:rPr>
                        <a:t>(+)</a:t>
                      </a:r>
                    </a:p>
                  </a:txBody>
                  <a:tcPr marL="0" marR="232982" marT="69895" marB="232982">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3226195084"/>
                  </a:ext>
                </a:extLst>
              </a:tr>
              <a:tr h="862034">
                <a:tc>
                  <a:txBody>
                    <a:bodyPr/>
                    <a:lstStyle/>
                    <a:p>
                      <a:r>
                        <a:rPr lang="en-US" sz="3100" cap="none" spc="0">
                          <a:solidFill>
                            <a:schemeClr val="tx1"/>
                          </a:solidFill>
                        </a:rPr>
                        <a:t>7/12/21</a:t>
                      </a:r>
                    </a:p>
                  </a:txBody>
                  <a:tcPr marL="0" marR="232982" marT="69895" marB="23298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3100" cap="none" spc="0" err="1">
                          <a:solidFill>
                            <a:schemeClr val="tx1"/>
                          </a:solidFill>
                        </a:rPr>
                        <a:t>HBeAb</a:t>
                      </a:r>
                      <a:endParaRPr lang="en-US" sz="3100" cap="none" spc="0">
                        <a:solidFill>
                          <a:schemeClr val="tx1"/>
                        </a:solidFill>
                      </a:endParaRPr>
                    </a:p>
                  </a:txBody>
                  <a:tcPr marL="0" marR="232982" marT="69895" marB="23298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r>
                        <a:rPr lang="en-US" sz="3100" cap="none" spc="0">
                          <a:solidFill>
                            <a:schemeClr val="tx1"/>
                          </a:solidFill>
                        </a:rPr>
                        <a:t>(-)</a:t>
                      </a:r>
                    </a:p>
                  </a:txBody>
                  <a:tcPr marL="0" marR="232982" marT="69895" marB="232982">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245778826"/>
                  </a:ext>
                </a:extLst>
              </a:tr>
              <a:tr h="924163">
                <a:tc>
                  <a:txBody>
                    <a:bodyPr/>
                    <a:lstStyle/>
                    <a:p>
                      <a:endParaRPr lang="en-US" sz="3100" cap="none" spc="0">
                        <a:solidFill>
                          <a:schemeClr val="tx1"/>
                        </a:solidFill>
                      </a:endParaRPr>
                    </a:p>
                  </a:txBody>
                  <a:tcPr marL="0" marR="232982" marT="69895" marB="232982">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3100" cap="none" spc="0">
                        <a:solidFill>
                          <a:schemeClr val="tx1"/>
                        </a:solidFill>
                      </a:endParaRPr>
                    </a:p>
                  </a:txBody>
                  <a:tcPr marL="0" marR="232982" marT="69895" marB="232982">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3100" cap="none" spc="0">
                        <a:solidFill>
                          <a:schemeClr val="tx1"/>
                        </a:solidFill>
                      </a:endParaRPr>
                    </a:p>
                  </a:txBody>
                  <a:tcPr marL="0" marR="232982" marT="69895" marB="23298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922786022"/>
                  </a:ext>
                </a:extLst>
              </a:tr>
            </a:tbl>
          </a:graphicData>
        </a:graphic>
      </p:graphicFrame>
    </p:spTree>
    <p:extLst>
      <p:ext uri="{BB962C8B-B14F-4D97-AF65-F5344CB8AC3E}">
        <p14:creationId xmlns:p14="http://schemas.microsoft.com/office/powerpoint/2010/main" val="1252251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9F8F7C-5734-4C5E-AEFD-8DC948E5023F}"/>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Serologic Course for Chronic Hepatitis B</a:t>
            </a:r>
          </a:p>
        </p:txBody>
      </p:sp>
      <p:sp>
        <p:nvSpPr>
          <p:cNvPr id="3" name="Text Placeholder 2">
            <a:extLst>
              <a:ext uri="{FF2B5EF4-FFF2-40B4-BE49-F238E27FC236}">
                <a16:creationId xmlns:a16="http://schemas.microsoft.com/office/drawing/2014/main" id="{842139D3-A5C5-45DC-982F-2EFAEB0556D4}"/>
              </a:ext>
            </a:extLst>
          </p:cNvPr>
          <p:cNvSpPr>
            <a:spLocks noGrp="1"/>
          </p:cNvSpPr>
          <p:nvPr>
            <p:ph type="body" sz="quarter" idx="11"/>
          </p:nvPr>
        </p:nvSpPr>
        <p:spPr>
          <a:xfrm>
            <a:off x="674237" y="4170501"/>
            <a:ext cx="3657600" cy="1525597"/>
          </a:xfrm>
        </p:spPr>
        <p:txBody>
          <a:bodyPr vert="horz" lIns="91440" tIns="45720" rIns="91440" bIns="45720" rtlCol="0">
            <a:normAutofit/>
          </a:bodyPr>
          <a:lstStyle/>
          <a:p>
            <a:pPr algn="ctr">
              <a:lnSpc>
                <a:spcPct val="90000"/>
              </a:lnSpc>
              <a:spcBef>
                <a:spcPts val="1000"/>
              </a:spcBef>
            </a:pPr>
            <a:r>
              <a:rPr lang="en-US" sz="2000" kern="1200">
                <a:solidFill>
                  <a:srgbClr val="FFFFFF"/>
                </a:solidFill>
                <a:latin typeface="+mn-lt"/>
                <a:ea typeface="+mn-ea"/>
                <a:cs typeface="+mn-cs"/>
              </a:rPr>
              <a:t>Source: https://www.cdc.gov/hepatitis/resources/professionals/training/serology/training.htm</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68D92D1-F186-4C94-A6EE-E446E01FF468}"/>
              </a:ext>
            </a:extLst>
          </p:cNvPr>
          <p:cNvPicPr/>
          <p:nvPr/>
        </p:nvPicPr>
        <p:blipFill rotWithShape="1">
          <a:blip r:embed="rId2"/>
          <a:srcRect l="5769" t="26241" r="5769" b="19071"/>
          <a:stretch/>
        </p:blipFill>
        <p:spPr bwMode="auto">
          <a:xfrm>
            <a:off x="5153822" y="1812388"/>
            <a:ext cx="6553545" cy="324116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3434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349250"/>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186CB-A03B-9C5C-3339-E2C434A202CD}"/>
              </a:ext>
            </a:extLst>
          </p:cNvPr>
          <p:cNvSpPr>
            <a:spLocks noGrp="1"/>
          </p:cNvSpPr>
          <p:nvPr>
            <p:ph type="title"/>
          </p:nvPr>
        </p:nvSpPr>
        <p:spPr>
          <a:xfrm>
            <a:off x="838200" y="588168"/>
            <a:ext cx="10515600" cy="1325563"/>
          </a:xfrm>
        </p:spPr>
        <p:txBody>
          <a:bodyPr>
            <a:normAutofit/>
          </a:bodyPr>
          <a:lstStyle/>
          <a:p>
            <a:pPr algn="ctr"/>
            <a:r>
              <a:rPr lang="en-US" sz="4600">
                <a:solidFill>
                  <a:srgbClr val="FFFFFF"/>
                </a:solidFill>
              </a:rPr>
              <a:t>Scenario 24</a:t>
            </a:r>
          </a:p>
        </p:txBody>
      </p:sp>
      <p:graphicFrame>
        <p:nvGraphicFramePr>
          <p:cNvPr id="4" name="Table 4">
            <a:extLst>
              <a:ext uri="{FF2B5EF4-FFF2-40B4-BE49-F238E27FC236}">
                <a16:creationId xmlns:a16="http://schemas.microsoft.com/office/drawing/2014/main" id="{40B803AC-7727-C6B5-90A2-91D77FC8B4FE}"/>
              </a:ext>
            </a:extLst>
          </p:cNvPr>
          <p:cNvGraphicFramePr>
            <a:graphicFrameLocks noGrp="1"/>
          </p:cNvGraphicFramePr>
          <p:nvPr>
            <p:ph idx="1"/>
            <p:extLst>
              <p:ext uri="{D42A27DB-BD31-4B8C-83A1-F6EECF244321}">
                <p14:modId xmlns:p14="http://schemas.microsoft.com/office/powerpoint/2010/main" val="2567214632"/>
              </p:ext>
            </p:extLst>
          </p:nvPr>
        </p:nvGraphicFramePr>
        <p:xfrm>
          <a:off x="940054" y="2455101"/>
          <a:ext cx="10311892" cy="3721866"/>
        </p:xfrm>
        <a:graphic>
          <a:graphicData uri="http://schemas.openxmlformats.org/drawingml/2006/table">
            <a:tbl>
              <a:tblPr firstRow="1" bandRow="1">
                <a:tableStyleId>{5C22544A-7EE6-4342-B048-85BDC9FD1C3A}</a:tableStyleId>
              </a:tblPr>
              <a:tblGrid>
                <a:gridCol w="3384768">
                  <a:extLst>
                    <a:ext uri="{9D8B030D-6E8A-4147-A177-3AD203B41FA5}">
                      <a16:colId xmlns:a16="http://schemas.microsoft.com/office/drawing/2014/main" val="72864992"/>
                    </a:ext>
                  </a:extLst>
                </a:gridCol>
                <a:gridCol w="4126022">
                  <a:extLst>
                    <a:ext uri="{9D8B030D-6E8A-4147-A177-3AD203B41FA5}">
                      <a16:colId xmlns:a16="http://schemas.microsoft.com/office/drawing/2014/main" val="257933297"/>
                    </a:ext>
                  </a:extLst>
                </a:gridCol>
                <a:gridCol w="2801102">
                  <a:extLst>
                    <a:ext uri="{9D8B030D-6E8A-4147-A177-3AD203B41FA5}">
                      <a16:colId xmlns:a16="http://schemas.microsoft.com/office/drawing/2014/main" val="1155955695"/>
                    </a:ext>
                  </a:extLst>
                </a:gridCol>
              </a:tblGrid>
              <a:tr h="620311">
                <a:tc gridSpan="3">
                  <a:txBody>
                    <a:bodyPr/>
                    <a:lstStyle/>
                    <a:p>
                      <a:r>
                        <a:rPr lang="en-US" sz="2800"/>
                        <a:t>No Prior Events </a:t>
                      </a:r>
                    </a:p>
                  </a:txBody>
                  <a:tcPr marL="140980" marR="140980" marT="70490" marB="704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84367496"/>
                  </a:ext>
                </a:extLst>
              </a:tr>
              <a:tr h="620311">
                <a:tc>
                  <a:txBody>
                    <a:bodyPr/>
                    <a:lstStyle/>
                    <a:p>
                      <a:r>
                        <a:rPr lang="en-US" sz="2800"/>
                        <a:t>5/5/22</a:t>
                      </a:r>
                    </a:p>
                  </a:txBody>
                  <a:tcPr marL="140980" marR="140980" marT="70490" marB="70490"/>
                </a:tc>
                <a:tc>
                  <a:txBody>
                    <a:bodyPr/>
                    <a:lstStyle/>
                    <a:p>
                      <a:r>
                        <a:rPr lang="en-US" sz="2800"/>
                        <a:t>HBsAg </a:t>
                      </a:r>
                    </a:p>
                  </a:txBody>
                  <a:tcPr marL="140980" marR="140980" marT="70490" marB="70490"/>
                </a:tc>
                <a:tc>
                  <a:txBody>
                    <a:bodyPr/>
                    <a:lstStyle/>
                    <a:p>
                      <a:r>
                        <a:rPr lang="en-US" sz="2800"/>
                        <a:t>(+)</a:t>
                      </a:r>
                    </a:p>
                  </a:txBody>
                  <a:tcPr marL="140980" marR="140980" marT="70490" marB="70490"/>
                </a:tc>
                <a:extLst>
                  <a:ext uri="{0D108BD9-81ED-4DB2-BD59-A6C34878D82A}">
                    <a16:rowId xmlns:a16="http://schemas.microsoft.com/office/drawing/2014/main" val="2831843499"/>
                  </a:ext>
                </a:extLst>
              </a:tr>
              <a:tr h="620311">
                <a:tc>
                  <a:txBody>
                    <a:bodyPr/>
                    <a:lstStyle/>
                    <a:p>
                      <a:r>
                        <a:rPr lang="en-US" sz="2800"/>
                        <a:t>5/5/22</a:t>
                      </a:r>
                    </a:p>
                  </a:txBody>
                  <a:tcPr marL="140980" marR="140980" marT="70490" marB="70490"/>
                </a:tc>
                <a:tc>
                  <a:txBody>
                    <a:bodyPr/>
                    <a:lstStyle/>
                    <a:p>
                      <a:r>
                        <a:rPr lang="en-US" sz="2800"/>
                        <a:t>Anti-HBC</a:t>
                      </a:r>
                    </a:p>
                  </a:txBody>
                  <a:tcPr marL="140980" marR="140980" marT="70490" marB="70490"/>
                </a:tc>
                <a:tc>
                  <a:txBody>
                    <a:bodyPr/>
                    <a:lstStyle/>
                    <a:p>
                      <a:r>
                        <a:rPr lang="en-US" sz="2800"/>
                        <a:t>(-)</a:t>
                      </a:r>
                    </a:p>
                  </a:txBody>
                  <a:tcPr marL="140980" marR="140980" marT="70490" marB="70490"/>
                </a:tc>
                <a:extLst>
                  <a:ext uri="{0D108BD9-81ED-4DB2-BD59-A6C34878D82A}">
                    <a16:rowId xmlns:a16="http://schemas.microsoft.com/office/drawing/2014/main" val="2689072798"/>
                  </a:ext>
                </a:extLst>
              </a:tr>
              <a:tr h="620311">
                <a:tc>
                  <a:txBody>
                    <a:bodyPr/>
                    <a:lstStyle/>
                    <a:p>
                      <a:r>
                        <a:rPr lang="en-US" sz="2800"/>
                        <a:t>5/5/22</a:t>
                      </a:r>
                    </a:p>
                  </a:txBody>
                  <a:tcPr marL="140980" marR="140980" marT="70490" marB="70490"/>
                </a:tc>
                <a:tc>
                  <a:txBody>
                    <a:bodyPr/>
                    <a:lstStyle/>
                    <a:p>
                      <a:r>
                        <a:rPr lang="en-US" sz="2800"/>
                        <a:t>Anti-HBs</a:t>
                      </a:r>
                    </a:p>
                  </a:txBody>
                  <a:tcPr marL="140980" marR="140980" marT="70490" marB="70490"/>
                </a:tc>
                <a:tc>
                  <a:txBody>
                    <a:bodyPr/>
                    <a:lstStyle/>
                    <a:p>
                      <a:r>
                        <a:rPr lang="en-US" sz="2800"/>
                        <a:t>(-)</a:t>
                      </a:r>
                    </a:p>
                  </a:txBody>
                  <a:tcPr marL="140980" marR="140980" marT="70490" marB="70490"/>
                </a:tc>
                <a:extLst>
                  <a:ext uri="{0D108BD9-81ED-4DB2-BD59-A6C34878D82A}">
                    <a16:rowId xmlns:a16="http://schemas.microsoft.com/office/drawing/2014/main" val="758941408"/>
                  </a:ext>
                </a:extLst>
              </a:tr>
              <a:tr h="620311">
                <a:tc>
                  <a:txBody>
                    <a:bodyPr/>
                    <a:lstStyle/>
                    <a:p>
                      <a:r>
                        <a:rPr lang="en-US" sz="2800"/>
                        <a:t>5/9/22</a:t>
                      </a:r>
                    </a:p>
                  </a:txBody>
                  <a:tcPr marL="140980" marR="140980" marT="70490" marB="70490"/>
                </a:tc>
                <a:tc>
                  <a:txBody>
                    <a:bodyPr/>
                    <a:lstStyle/>
                    <a:p>
                      <a:r>
                        <a:rPr lang="en-US" sz="2800"/>
                        <a:t>HBV DNA</a:t>
                      </a:r>
                    </a:p>
                  </a:txBody>
                  <a:tcPr marL="140980" marR="140980" marT="70490" marB="70490"/>
                </a:tc>
                <a:tc>
                  <a:txBody>
                    <a:bodyPr/>
                    <a:lstStyle/>
                    <a:p>
                      <a:r>
                        <a:rPr lang="en-US" sz="2800"/>
                        <a:t>1780</a:t>
                      </a:r>
                    </a:p>
                  </a:txBody>
                  <a:tcPr marL="140980" marR="140980" marT="70490" marB="70490"/>
                </a:tc>
                <a:extLst>
                  <a:ext uri="{0D108BD9-81ED-4DB2-BD59-A6C34878D82A}">
                    <a16:rowId xmlns:a16="http://schemas.microsoft.com/office/drawing/2014/main" val="2255789323"/>
                  </a:ext>
                </a:extLst>
              </a:tr>
              <a:tr h="620311">
                <a:tc>
                  <a:txBody>
                    <a:bodyPr/>
                    <a:lstStyle/>
                    <a:p>
                      <a:r>
                        <a:rPr lang="en-US" sz="2800"/>
                        <a:t>5/9/22</a:t>
                      </a:r>
                    </a:p>
                  </a:txBody>
                  <a:tcPr marL="140980" marR="140980" marT="70490" marB="70490"/>
                </a:tc>
                <a:tc>
                  <a:txBody>
                    <a:bodyPr/>
                    <a:lstStyle/>
                    <a:p>
                      <a:r>
                        <a:rPr lang="en-US" sz="2800"/>
                        <a:t>HBeAg</a:t>
                      </a:r>
                    </a:p>
                  </a:txBody>
                  <a:tcPr marL="140980" marR="140980" marT="70490" marB="70490"/>
                </a:tc>
                <a:tc>
                  <a:txBody>
                    <a:bodyPr/>
                    <a:lstStyle/>
                    <a:p>
                      <a:r>
                        <a:rPr lang="en-US" sz="2800"/>
                        <a:t>(+)</a:t>
                      </a:r>
                    </a:p>
                  </a:txBody>
                  <a:tcPr marL="140980" marR="140980" marT="70490" marB="70490"/>
                </a:tc>
                <a:extLst>
                  <a:ext uri="{0D108BD9-81ED-4DB2-BD59-A6C34878D82A}">
                    <a16:rowId xmlns:a16="http://schemas.microsoft.com/office/drawing/2014/main" val="1185901974"/>
                  </a:ext>
                </a:extLst>
              </a:tr>
            </a:tbl>
          </a:graphicData>
        </a:graphic>
      </p:graphicFrame>
    </p:spTree>
    <p:extLst>
      <p:ext uri="{BB962C8B-B14F-4D97-AF65-F5344CB8AC3E}">
        <p14:creationId xmlns:p14="http://schemas.microsoft.com/office/powerpoint/2010/main" val="3615538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B7EF8-CA52-7EFA-A37A-0B6F79F39B0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Scenario 25</a:t>
            </a:r>
          </a:p>
        </p:txBody>
      </p:sp>
      <p:graphicFrame>
        <p:nvGraphicFramePr>
          <p:cNvPr id="4" name="Table 4">
            <a:extLst>
              <a:ext uri="{FF2B5EF4-FFF2-40B4-BE49-F238E27FC236}">
                <a16:creationId xmlns:a16="http://schemas.microsoft.com/office/drawing/2014/main" id="{565A9074-CC1A-7956-00D2-F47CEB358AFA}"/>
              </a:ext>
            </a:extLst>
          </p:cNvPr>
          <p:cNvGraphicFramePr>
            <a:graphicFrameLocks noGrp="1"/>
          </p:cNvGraphicFramePr>
          <p:nvPr>
            <p:ph idx="1"/>
            <p:extLst>
              <p:ext uri="{D42A27DB-BD31-4B8C-83A1-F6EECF244321}">
                <p14:modId xmlns:p14="http://schemas.microsoft.com/office/powerpoint/2010/main" val="2125795962"/>
              </p:ext>
            </p:extLst>
          </p:nvPr>
        </p:nvGraphicFramePr>
        <p:xfrm>
          <a:off x="4777316" y="1177200"/>
          <a:ext cx="6780702" cy="4501273"/>
        </p:xfrm>
        <a:graphic>
          <a:graphicData uri="http://schemas.openxmlformats.org/drawingml/2006/table">
            <a:tbl>
              <a:tblPr firstRow="1" bandRow="1">
                <a:noFill/>
                <a:tableStyleId>{5C22544A-7EE6-4342-B048-85BDC9FD1C3A}</a:tableStyleId>
              </a:tblPr>
              <a:tblGrid>
                <a:gridCol w="2059192">
                  <a:extLst>
                    <a:ext uri="{9D8B030D-6E8A-4147-A177-3AD203B41FA5}">
                      <a16:colId xmlns:a16="http://schemas.microsoft.com/office/drawing/2014/main" val="2279687627"/>
                    </a:ext>
                  </a:extLst>
                </a:gridCol>
                <a:gridCol w="2493702">
                  <a:extLst>
                    <a:ext uri="{9D8B030D-6E8A-4147-A177-3AD203B41FA5}">
                      <a16:colId xmlns:a16="http://schemas.microsoft.com/office/drawing/2014/main" val="106351028"/>
                    </a:ext>
                  </a:extLst>
                </a:gridCol>
                <a:gridCol w="2227808">
                  <a:extLst>
                    <a:ext uri="{9D8B030D-6E8A-4147-A177-3AD203B41FA5}">
                      <a16:colId xmlns:a16="http://schemas.microsoft.com/office/drawing/2014/main" val="344669766"/>
                    </a:ext>
                  </a:extLst>
                </a:gridCol>
              </a:tblGrid>
              <a:tr h="1388359">
                <a:tc gridSpan="3">
                  <a:txBody>
                    <a:bodyPr/>
                    <a:lstStyle/>
                    <a:p>
                      <a:r>
                        <a:rPr lang="en-US" sz="3300" b="1" cap="none" spc="0">
                          <a:solidFill>
                            <a:schemeClr val="tx1"/>
                          </a:solidFill>
                        </a:rPr>
                        <a:t>Prior Event (Chronic Probable)- 3/21/20</a:t>
                      </a:r>
                    </a:p>
                  </a:txBody>
                  <a:tcPr marL="130742" marR="186775" marT="37355" marB="280162" anchor="b">
                    <a:lnL w="12700" cmpd="sng">
                      <a:noFill/>
                    </a:lnL>
                    <a:lnR w="12700" cmpd="sng">
                      <a:noFill/>
                    </a:lnR>
                    <a:lnT w="9525" cap="flat" cmpd="sng" algn="ctr">
                      <a:noFill/>
                      <a:prstDash val="solid"/>
                    </a:lnT>
                    <a:lnB w="38100" cmpd="sng">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1233302"/>
                  </a:ext>
                </a:extLst>
              </a:tr>
              <a:tr h="765777">
                <a:tc>
                  <a:txBody>
                    <a:bodyPr/>
                    <a:lstStyle/>
                    <a:p>
                      <a:r>
                        <a:rPr lang="en-US" sz="2500" cap="none" spc="0">
                          <a:solidFill>
                            <a:schemeClr val="tx1"/>
                          </a:solidFill>
                        </a:rPr>
                        <a:t>4/22/22</a:t>
                      </a:r>
                    </a:p>
                  </a:txBody>
                  <a:tcPr marL="130742" marR="186775" marT="37355" marB="280162">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US" sz="2500" cap="none" spc="0">
                          <a:solidFill>
                            <a:schemeClr val="tx1"/>
                          </a:solidFill>
                        </a:rPr>
                        <a:t>HBV DNA </a:t>
                      </a:r>
                    </a:p>
                  </a:txBody>
                  <a:tcPr marL="130742" marR="186775" marT="37355" marB="280162">
                    <a:lnL w="12700" cmpd="sng">
                      <a:noFill/>
                      <a:prstDash val="solid"/>
                    </a:lnL>
                    <a:lnR w="12700" cmpd="sng">
                      <a:noFill/>
                      <a:prstDash val="solid"/>
                    </a:lnR>
                    <a:lnT w="38100" cmpd="sng">
                      <a:noFill/>
                    </a:lnT>
                    <a:lnB w="9525" cap="flat" cmpd="sng" algn="ctr">
                      <a:noFill/>
                      <a:prstDash val="solid"/>
                    </a:lnB>
                    <a:noFill/>
                  </a:tcPr>
                </a:tc>
                <a:tc>
                  <a:txBody>
                    <a:bodyPr/>
                    <a:lstStyle/>
                    <a:p>
                      <a:r>
                        <a:rPr lang="en-US" sz="2500" cap="none" spc="0">
                          <a:solidFill>
                            <a:schemeClr val="tx1"/>
                          </a:solidFill>
                        </a:rPr>
                        <a:t>6244946</a:t>
                      </a:r>
                    </a:p>
                  </a:txBody>
                  <a:tcPr marL="130742" marR="186775" marT="37355" marB="280162">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2622144231"/>
                  </a:ext>
                </a:extLst>
              </a:tr>
              <a:tr h="765777">
                <a:tc>
                  <a:txBody>
                    <a:bodyPr/>
                    <a:lstStyle/>
                    <a:p>
                      <a:r>
                        <a:rPr lang="en-US" sz="2500" cap="none" spc="0">
                          <a:solidFill>
                            <a:schemeClr val="tx1"/>
                          </a:solidFill>
                        </a:rPr>
                        <a:t>4/22/22</a:t>
                      </a:r>
                    </a:p>
                  </a:txBody>
                  <a:tcPr marL="130742" marR="186775" marT="37355" marB="280162">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2500" cap="none" spc="0">
                          <a:solidFill>
                            <a:schemeClr val="tx1"/>
                          </a:solidFill>
                        </a:rPr>
                        <a:t>Anti-HBC</a:t>
                      </a:r>
                    </a:p>
                  </a:txBody>
                  <a:tcPr marL="130742" marR="186775" marT="37355" marB="28016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r>
                        <a:rPr lang="en-US" sz="2500" cap="none" spc="0">
                          <a:solidFill>
                            <a:schemeClr val="tx1"/>
                          </a:solidFill>
                        </a:rPr>
                        <a:t>(+)</a:t>
                      </a:r>
                    </a:p>
                  </a:txBody>
                  <a:tcPr marL="130742" marR="186775" marT="37355" marB="28016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907856133"/>
                  </a:ext>
                </a:extLst>
              </a:tr>
              <a:tr h="765777">
                <a:tc>
                  <a:txBody>
                    <a:bodyPr/>
                    <a:lstStyle/>
                    <a:p>
                      <a:r>
                        <a:rPr lang="en-US" sz="2500" cap="none" spc="0">
                          <a:solidFill>
                            <a:schemeClr val="tx1"/>
                          </a:solidFill>
                        </a:rPr>
                        <a:t>4/22/22</a:t>
                      </a:r>
                    </a:p>
                  </a:txBody>
                  <a:tcPr marL="130742" marR="186775" marT="37355" marB="280162">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r>
                        <a:rPr lang="en-US" sz="2500" cap="none" spc="0" err="1">
                          <a:solidFill>
                            <a:schemeClr val="tx1"/>
                          </a:solidFill>
                        </a:rPr>
                        <a:t>HBsAG</a:t>
                      </a:r>
                      <a:endParaRPr lang="en-US" sz="2500" cap="none" spc="0">
                        <a:solidFill>
                          <a:schemeClr val="tx1"/>
                        </a:solidFill>
                      </a:endParaRPr>
                    </a:p>
                  </a:txBody>
                  <a:tcPr marL="130742" marR="186775" marT="37355" marB="280162">
                    <a:lnL w="12700" cmpd="sng">
                      <a:noFill/>
                      <a:prstDash val="solid"/>
                    </a:lnL>
                    <a:lnR w="12700" cmpd="sng">
                      <a:noFill/>
                      <a:prstDash val="solid"/>
                    </a:lnR>
                    <a:lnT w="12700" cmpd="sng">
                      <a:noFill/>
                      <a:prstDash val="solid"/>
                    </a:lnT>
                    <a:lnB w="9525" cap="flat" cmpd="sng" algn="ctr">
                      <a:noFill/>
                      <a:prstDash val="solid"/>
                    </a:lnB>
                    <a:noFill/>
                  </a:tcPr>
                </a:tc>
                <a:tc>
                  <a:txBody>
                    <a:bodyPr/>
                    <a:lstStyle/>
                    <a:p>
                      <a:r>
                        <a:rPr lang="en-US" sz="2500" cap="none" spc="0">
                          <a:solidFill>
                            <a:schemeClr val="tx1"/>
                          </a:solidFill>
                        </a:rPr>
                        <a:t>(+)</a:t>
                      </a:r>
                    </a:p>
                  </a:txBody>
                  <a:tcPr marL="130742" marR="186775" marT="37355" marB="280162">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136045375"/>
                  </a:ext>
                </a:extLst>
              </a:tr>
              <a:tr h="815583">
                <a:tc>
                  <a:txBody>
                    <a:bodyPr/>
                    <a:lstStyle/>
                    <a:p>
                      <a:endParaRPr lang="en-US" sz="2500" cap="none" spc="0">
                        <a:solidFill>
                          <a:schemeClr val="tx1"/>
                        </a:solidFill>
                      </a:endParaRPr>
                    </a:p>
                  </a:txBody>
                  <a:tcPr marL="130742" marR="186775" marT="37355" marB="280162">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US" sz="2500" cap="none" spc="0">
                        <a:solidFill>
                          <a:schemeClr val="tx1"/>
                        </a:solidFill>
                      </a:endParaRPr>
                    </a:p>
                  </a:txBody>
                  <a:tcPr marL="130742" marR="186775" marT="37355" marB="28016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US" sz="2500" cap="none" spc="0">
                        <a:solidFill>
                          <a:schemeClr val="tx1"/>
                        </a:solidFill>
                      </a:endParaRPr>
                    </a:p>
                  </a:txBody>
                  <a:tcPr marL="130742" marR="186775" marT="37355" marB="280162">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884891039"/>
                  </a:ext>
                </a:extLst>
              </a:tr>
            </a:tbl>
          </a:graphicData>
        </a:graphic>
      </p:graphicFrame>
    </p:spTree>
    <p:extLst>
      <p:ext uri="{BB962C8B-B14F-4D97-AF65-F5344CB8AC3E}">
        <p14:creationId xmlns:p14="http://schemas.microsoft.com/office/powerpoint/2010/main" val="809643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65877-DBB8-2100-4CAD-C1EBB920CEC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Scenario 26</a:t>
            </a:r>
          </a:p>
        </p:txBody>
      </p:sp>
      <p:graphicFrame>
        <p:nvGraphicFramePr>
          <p:cNvPr id="4" name="Table 4">
            <a:extLst>
              <a:ext uri="{FF2B5EF4-FFF2-40B4-BE49-F238E27FC236}">
                <a16:creationId xmlns:a16="http://schemas.microsoft.com/office/drawing/2014/main" id="{A8C2262C-5838-8B8F-BB9F-073FB46BD24A}"/>
              </a:ext>
            </a:extLst>
          </p:cNvPr>
          <p:cNvGraphicFramePr>
            <a:graphicFrameLocks noGrp="1"/>
          </p:cNvGraphicFramePr>
          <p:nvPr>
            <p:ph idx="1"/>
            <p:extLst>
              <p:ext uri="{D42A27DB-BD31-4B8C-83A1-F6EECF244321}">
                <p14:modId xmlns:p14="http://schemas.microsoft.com/office/powerpoint/2010/main" val="4177112047"/>
              </p:ext>
            </p:extLst>
          </p:nvPr>
        </p:nvGraphicFramePr>
        <p:xfrm>
          <a:off x="4777316" y="2361987"/>
          <a:ext cx="6780701" cy="3137451"/>
        </p:xfrm>
        <a:graphic>
          <a:graphicData uri="http://schemas.openxmlformats.org/drawingml/2006/table">
            <a:tbl>
              <a:tblPr firstRow="1" bandRow="1">
                <a:solidFill>
                  <a:srgbClr val="404040"/>
                </a:solidFill>
                <a:tableStyleId>{5C22544A-7EE6-4342-B048-85BDC9FD1C3A}</a:tableStyleId>
              </a:tblPr>
              <a:tblGrid>
                <a:gridCol w="2313572">
                  <a:extLst>
                    <a:ext uri="{9D8B030D-6E8A-4147-A177-3AD203B41FA5}">
                      <a16:colId xmlns:a16="http://schemas.microsoft.com/office/drawing/2014/main" val="3543505774"/>
                    </a:ext>
                  </a:extLst>
                </a:gridCol>
                <a:gridCol w="2643449">
                  <a:extLst>
                    <a:ext uri="{9D8B030D-6E8A-4147-A177-3AD203B41FA5}">
                      <a16:colId xmlns:a16="http://schemas.microsoft.com/office/drawing/2014/main" val="458427130"/>
                    </a:ext>
                  </a:extLst>
                </a:gridCol>
                <a:gridCol w="1823680">
                  <a:extLst>
                    <a:ext uri="{9D8B030D-6E8A-4147-A177-3AD203B41FA5}">
                      <a16:colId xmlns:a16="http://schemas.microsoft.com/office/drawing/2014/main" val="1840934428"/>
                    </a:ext>
                  </a:extLst>
                </a:gridCol>
              </a:tblGrid>
              <a:tr h="1025672">
                <a:tc gridSpan="3">
                  <a:txBody>
                    <a:bodyPr/>
                    <a:lstStyle/>
                    <a:p>
                      <a:r>
                        <a:rPr lang="en-US" sz="3600" b="0" cap="none" spc="0" dirty="0">
                          <a:solidFill>
                            <a:schemeClr val="bg1"/>
                          </a:solidFill>
                        </a:rPr>
                        <a:t>Prior Event (Closed Chronic Confirmed)-5-16-2019; Female aged 32</a:t>
                      </a:r>
                    </a:p>
                  </a:txBody>
                  <a:tcPr marL="141798" marR="141798" marT="141798" marB="70899"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7469683"/>
                  </a:ext>
                </a:extLst>
              </a:tr>
              <a:tr h="553013">
                <a:tc>
                  <a:txBody>
                    <a:bodyPr/>
                    <a:lstStyle/>
                    <a:p>
                      <a:r>
                        <a:rPr lang="en-US" sz="2800" cap="none" spc="0">
                          <a:solidFill>
                            <a:schemeClr val="bg1"/>
                          </a:solidFill>
                        </a:rPr>
                        <a:t>3/22/22</a:t>
                      </a:r>
                    </a:p>
                  </a:txBody>
                  <a:tcPr marL="141798" marR="141798" marT="141798" marB="70899">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2800" cap="none" spc="0" err="1">
                          <a:solidFill>
                            <a:schemeClr val="bg1"/>
                          </a:solidFill>
                        </a:rPr>
                        <a:t>HBeAg</a:t>
                      </a:r>
                      <a:endParaRPr lang="en-US" sz="2800" cap="none" spc="0">
                        <a:solidFill>
                          <a:schemeClr val="bg1"/>
                        </a:solidFill>
                      </a:endParaRPr>
                    </a:p>
                  </a:txBody>
                  <a:tcPr marL="141798" marR="141798" marT="141798" marB="70899">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tc>
                  <a:txBody>
                    <a:bodyPr/>
                    <a:lstStyle/>
                    <a:p>
                      <a:r>
                        <a:rPr lang="en-US" sz="2800" cap="none" spc="0">
                          <a:solidFill>
                            <a:schemeClr val="bg1"/>
                          </a:solidFill>
                        </a:rPr>
                        <a:t>(+)</a:t>
                      </a:r>
                    </a:p>
                  </a:txBody>
                  <a:tcPr marL="141798" marR="141798" marT="141798" marB="70899">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404040"/>
                    </a:solidFill>
                  </a:tcPr>
                </a:tc>
                <a:extLst>
                  <a:ext uri="{0D108BD9-81ED-4DB2-BD59-A6C34878D82A}">
                    <a16:rowId xmlns:a16="http://schemas.microsoft.com/office/drawing/2014/main" val="3441297447"/>
                  </a:ext>
                </a:extLst>
              </a:tr>
              <a:tr h="553013">
                <a:tc>
                  <a:txBody>
                    <a:bodyPr/>
                    <a:lstStyle/>
                    <a:p>
                      <a:r>
                        <a:rPr lang="en-US" sz="2800" cap="none" spc="0">
                          <a:solidFill>
                            <a:schemeClr val="bg1"/>
                          </a:solidFill>
                        </a:rPr>
                        <a:t>3/22/22</a:t>
                      </a:r>
                    </a:p>
                  </a:txBody>
                  <a:tcPr marL="141798" marR="141798" marT="141798" marB="70899">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2800" cap="none" spc="0">
                          <a:solidFill>
                            <a:schemeClr val="bg1"/>
                          </a:solidFill>
                        </a:rPr>
                        <a:t>HBV DNA </a:t>
                      </a:r>
                    </a:p>
                  </a:txBody>
                  <a:tcPr marL="141798" marR="141798" marT="141798" marB="70899">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tc>
                  <a:txBody>
                    <a:bodyPr/>
                    <a:lstStyle/>
                    <a:p>
                      <a:r>
                        <a:rPr lang="en-US" sz="2800" cap="none" spc="0" dirty="0">
                          <a:solidFill>
                            <a:schemeClr val="bg1"/>
                          </a:solidFill>
                        </a:rPr>
                        <a:t>(+)</a:t>
                      </a:r>
                    </a:p>
                  </a:txBody>
                  <a:tcPr marL="141798" marR="141798" marT="141798" marB="70899">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262626"/>
                    </a:solidFill>
                  </a:tcPr>
                </a:tc>
                <a:extLst>
                  <a:ext uri="{0D108BD9-81ED-4DB2-BD59-A6C34878D82A}">
                    <a16:rowId xmlns:a16="http://schemas.microsoft.com/office/drawing/2014/main" val="233972165"/>
                  </a:ext>
                </a:extLst>
              </a:tr>
            </a:tbl>
          </a:graphicData>
        </a:graphic>
      </p:graphicFrame>
    </p:spTree>
    <p:extLst>
      <p:ext uri="{BB962C8B-B14F-4D97-AF65-F5344CB8AC3E}">
        <p14:creationId xmlns:p14="http://schemas.microsoft.com/office/powerpoint/2010/main" val="1574052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36A6B-A917-948E-5FB0-431F743DC49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Scenario 27</a:t>
            </a:r>
          </a:p>
        </p:txBody>
      </p:sp>
      <p:graphicFrame>
        <p:nvGraphicFramePr>
          <p:cNvPr id="4" name="Table 4">
            <a:extLst>
              <a:ext uri="{FF2B5EF4-FFF2-40B4-BE49-F238E27FC236}">
                <a16:creationId xmlns:a16="http://schemas.microsoft.com/office/drawing/2014/main" id="{2913331C-66E5-1821-F1D4-FE10B2541B08}"/>
              </a:ext>
            </a:extLst>
          </p:cNvPr>
          <p:cNvGraphicFramePr>
            <a:graphicFrameLocks noGrp="1"/>
          </p:cNvGraphicFramePr>
          <p:nvPr>
            <p:ph idx="1"/>
            <p:extLst>
              <p:ext uri="{D42A27DB-BD31-4B8C-83A1-F6EECF244321}">
                <p14:modId xmlns:p14="http://schemas.microsoft.com/office/powerpoint/2010/main" val="1339814632"/>
              </p:ext>
            </p:extLst>
          </p:nvPr>
        </p:nvGraphicFramePr>
        <p:xfrm>
          <a:off x="5181999" y="2323064"/>
          <a:ext cx="5399406" cy="2212848"/>
        </p:xfrm>
        <a:graphic>
          <a:graphicData uri="http://schemas.openxmlformats.org/drawingml/2006/table">
            <a:tbl>
              <a:tblPr firstRow="1" bandRow="1">
                <a:tableStyleId>{5C22544A-7EE6-4342-B048-85BDC9FD1C3A}</a:tableStyleId>
              </a:tblPr>
              <a:tblGrid>
                <a:gridCol w="1974427">
                  <a:extLst>
                    <a:ext uri="{9D8B030D-6E8A-4147-A177-3AD203B41FA5}">
                      <a16:colId xmlns:a16="http://schemas.microsoft.com/office/drawing/2014/main" val="3698388072"/>
                    </a:ext>
                  </a:extLst>
                </a:gridCol>
                <a:gridCol w="2323677">
                  <a:extLst>
                    <a:ext uri="{9D8B030D-6E8A-4147-A177-3AD203B41FA5}">
                      <a16:colId xmlns:a16="http://schemas.microsoft.com/office/drawing/2014/main" val="3742033292"/>
                    </a:ext>
                  </a:extLst>
                </a:gridCol>
                <a:gridCol w="1101302">
                  <a:extLst>
                    <a:ext uri="{9D8B030D-6E8A-4147-A177-3AD203B41FA5}">
                      <a16:colId xmlns:a16="http://schemas.microsoft.com/office/drawing/2014/main" val="2898372445"/>
                    </a:ext>
                  </a:extLst>
                </a:gridCol>
              </a:tblGrid>
              <a:tr h="737616">
                <a:tc gridSpan="3">
                  <a:txBody>
                    <a:bodyPr/>
                    <a:lstStyle/>
                    <a:p>
                      <a:r>
                        <a:rPr lang="en-US" sz="3300" dirty="0"/>
                        <a:t>No Prior Events- NO S/S</a:t>
                      </a:r>
                    </a:p>
                  </a:txBody>
                  <a:tcPr marL="167640" marR="167640" marT="83820" marB="8382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711029532"/>
                  </a:ext>
                </a:extLst>
              </a:tr>
              <a:tr h="737616">
                <a:tc>
                  <a:txBody>
                    <a:bodyPr/>
                    <a:lstStyle/>
                    <a:p>
                      <a:r>
                        <a:rPr lang="en-US" sz="3300"/>
                        <a:t>4/17/22</a:t>
                      </a:r>
                    </a:p>
                  </a:txBody>
                  <a:tcPr marL="167640" marR="167640" marT="83820" marB="83820"/>
                </a:tc>
                <a:tc>
                  <a:txBody>
                    <a:bodyPr/>
                    <a:lstStyle/>
                    <a:p>
                      <a:r>
                        <a:rPr lang="en-US" sz="3300"/>
                        <a:t>Anti-HCV</a:t>
                      </a:r>
                    </a:p>
                  </a:txBody>
                  <a:tcPr marL="167640" marR="167640" marT="83820" marB="83820"/>
                </a:tc>
                <a:tc>
                  <a:txBody>
                    <a:bodyPr/>
                    <a:lstStyle/>
                    <a:p>
                      <a:r>
                        <a:rPr lang="en-US" sz="3300"/>
                        <a:t>(+)</a:t>
                      </a:r>
                    </a:p>
                  </a:txBody>
                  <a:tcPr marL="167640" marR="167640" marT="83820" marB="83820"/>
                </a:tc>
                <a:extLst>
                  <a:ext uri="{0D108BD9-81ED-4DB2-BD59-A6C34878D82A}">
                    <a16:rowId xmlns:a16="http://schemas.microsoft.com/office/drawing/2014/main" val="766109916"/>
                  </a:ext>
                </a:extLst>
              </a:tr>
              <a:tr h="737616">
                <a:tc>
                  <a:txBody>
                    <a:bodyPr/>
                    <a:lstStyle/>
                    <a:p>
                      <a:r>
                        <a:rPr lang="en-US" sz="3300"/>
                        <a:t>4/17/22</a:t>
                      </a:r>
                    </a:p>
                  </a:txBody>
                  <a:tcPr marL="167640" marR="167640" marT="83820" marB="83820"/>
                </a:tc>
                <a:tc>
                  <a:txBody>
                    <a:bodyPr/>
                    <a:lstStyle/>
                    <a:p>
                      <a:r>
                        <a:rPr lang="en-US" sz="3300"/>
                        <a:t>HCV RNA</a:t>
                      </a:r>
                    </a:p>
                  </a:txBody>
                  <a:tcPr marL="167640" marR="167640" marT="83820" marB="83820"/>
                </a:tc>
                <a:tc>
                  <a:txBody>
                    <a:bodyPr/>
                    <a:lstStyle/>
                    <a:p>
                      <a:r>
                        <a:rPr lang="en-US" sz="3300"/>
                        <a:t>(-)</a:t>
                      </a:r>
                    </a:p>
                  </a:txBody>
                  <a:tcPr marL="167640" marR="167640" marT="83820" marB="83820"/>
                </a:tc>
                <a:extLst>
                  <a:ext uri="{0D108BD9-81ED-4DB2-BD59-A6C34878D82A}">
                    <a16:rowId xmlns:a16="http://schemas.microsoft.com/office/drawing/2014/main" val="44842311"/>
                  </a:ext>
                </a:extLst>
              </a:tr>
            </a:tbl>
          </a:graphicData>
        </a:graphic>
      </p:graphicFrame>
    </p:spTree>
    <p:extLst>
      <p:ext uri="{BB962C8B-B14F-4D97-AF65-F5344CB8AC3E}">
        <p14:creationId xmlns:p14="http://schemas.microsoft.com/office/powerpoint/2010/main" val="1827697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8744-5A45-D343-3998-F3C85155E9BA}"/>
              </a:ext>
            </a:extLst>
          </p:cNvPr>
          <p:cNvSpPr>
            <a:spLocks noGrp="1"/>
          </p:cNvSpPr>
          <p:nvPr>
            <p:ph type="title"/>
          </p:nvPr>
        </p:nvSpPr>
        <p:spPr>
          <a:xfrm>
            <a:off x="801098" y="1396289"/>
            <a:ext cx="3583615" cy="4482819"/>
          </a:xfrm>
        </p:spPr>
        <p:txBody>
          <a:bodyPr>
            <a:normAutofit/>
          </a:bodyPr>
          <a:lstStyle/>
          <a:p>
            <a:r>
              <a:rPr lang="en-US" dirty="0"/>
              <a:t>Scenario 28</a:t>
            </a:r>
          </a:p>
        </p:txBody>
      </p:sp>
      <p:sp>
        <p:nvSpPr>
          <p:cNvPr id="9" name="Freeform: Shape 8">
            <a:extLst>
              <a:ext uri="{FF2B5EF4-FFF2-40B4-BE49-F238E27FC236}">
                <a16:creationId xmlns:a16="http://schemas.microsoft.com/office/drawing/2014/main" id="{69AAB938-4404-42AF-B159-EFB4EFB1E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4117" y="-1"/>
            <a:ext cx="7627884" cy="6858001"/>
          </a:xfrm>
          <a:custGeom>
            <a:avLst/>
            <a:gdLst>
              <a:gd name="connsiteX0" fmla="*/ 85359 w 7627884"/>
              <a:gd name="connsiteY0" fmla="*/ 0 h 6858001"/>
              <a:gd name="connsiteX1" fmla="*/ 7627884 w 7627884"/>
              <a:gd name="connsiteY1" fmla="*/ 0 h 6858001"/>
              <a:gd name="connsiteX2" fmla="*/ 7627884 w 7627884"/>
              <a:gd name="connsiteY2" fmla="*/ 6858001 h 6858001"/>
              <a:gd name="connsiteX3" fmla="*/ 2199224 w 7627884"/>
              <a:gd name="connsiteY3" fmla="*/ 6858001 h 6858001"/>
              <a:gd name="connsiteX4" fmla="*/ 2165320 w 7627884"/>
              <a:gd name="connsiteY4" fmla="*/ 6822453 h 6858001"/>
              <a:gd name="connsiteX5" fmla="*/ 0 w 7627884"/>
              <a:gd name="connsiteY5" fmla="*/ 1189815 h 6858001"/>
              <a:gd name="connsiteX6" fmla="*/ 43414 w 7627884"/>
              <a:gd name="connsiteY6" fmla="*/ 3300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7884" h="6858001">
                <a:moveTo>
                  <a:pt x="85359" y="0"/>
                </a:moveTo>
                <a:lnTo>
                  <a:pt x="7627884" y="0"/>
                </a:lnTo>
                <a:lnTo>
                  <a:pt x="7627884" y="6858001"/>
                </a:lnTo>
                <a:lnTo>
                  <a:pt x="2199224" y="6858001"/>
                </a:lnTo>
                <a:lnTo>
                  <a:pt x="2165320" y="6822453"/>
                </a:lnTo>
                <a:cubicBezTo>
                  <a:pt x="819447" y="5331646"/>
                  <a:pt x="0" y="3356427"/>
                  <a:pt x="0" y="1189815"/>
                </a:cubicBezTo>
                <a:cubicBezTo>
                  <a:pt x="0" y="899574"/>
                  <a:pt x="14708" y="612766"/>
                  <a:pt x="43414" y="33009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92A46B1C-E9BA-4577-BED6-B96DDC9AC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47781" y="-1"/>
            <a:ext cx="7444220" cy="6858001"/>
          </a:xfrm>
          <a:custGeom>
            <a:avLst/>
            <a:gdLst>
              <a:gd name="connsiteX0" fmla="*/ 7357257 w 7444220"/>
              <a:gd name="connsiteY0" fmla="*/ 0 h 6858001"/>
              <a:gd name="connsiteX1" fmla="*/ 0 w 7444220"/>
              <a:gd name="connsiteY1" fmla="*/ 0 h 6858001"/>
              <a:gd name="connsiteX2" fmla="*/ 0 w 7444220"/>
              <a:gd name="connsiteY2" fmla="*/ 6858001 h 6858001"/>
              <a:gd name="connsiteX3" fmla="*/ 5169521 w 7444220"/>
              <a:gd name="connsiteY3" fmla="*/ 6858001 h 6858001"/>
              <a:gd name="connsiteX4" fmla="*/ 5459879 w 7444220"/>
              <a:gd name="connsiteY4" fmla="*/ 6539727 h 6858001"/>
              <a:gd name="connsiteX5" fmla="*/ 7444220 w 7444220"/>
              <a:gd name="connsiteY5" fmla="*/ 1189814 h 6858001"/>
              <a:gd name="connsiteX6" fmla="*/ 7401867 w 7444220"/>
              <a:gd name="connsiteY6" fmla="*/ 35106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4220" h="6858001">
                <a:moveTo>
                  <a:pt x="7357257" y="0"/>
                </a:moveTo>
                <a:lnTo>
                  <a:pt x="0" y="0"/>
                </a:lnTo>
                <a:lnTo>
                  <a:pt x="0" y="6858001"/>
                </a:lnTo>
                <a:lnTo>
                  <a:pt x="5169521" y="6858001"/>
                </a:lnTo>
                <a:lnTo>
                  <a:pt x="5459879" y="6539727"/>
                </a:lnTo>
                <a:cubicBezTo>
                  <a:pt x="6696598" y="5103389"/>
                  <a:pt x="7444220" y="3233911"/>
                  <a:pt x="7444220" y="1189814"/>
                </a:cubicBezTo>
                <a:cubicBezTo>
                  <a:pt x="7444220" y="906649"/>
                  <a:pt x="7429873" y="626836"/>
                  <a:pt x="7401867" y="35106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BA125C2C-8FE3-2920-B06A-CD60960F383B}"/>
              </a:ext>
            </a:extLst>
          </p:cNvPr>
          <p:cNvGraphicFramePr>
            <a:graphicFrameLocks noGrp="1"/>
          </p:cNvGraphicFramePr>
          <p:nvPr>
            <p:ph idx="1"/>
            <p:extLst>
              <p:ext uri="{D42A27DB-BD31-4B8C-83A1-F6EECF244321}">
                <p14:modId xmlns:p14="http://schemas.microsoft.com/office/powerpoint/2010/main" val="2155434367"/>
              </p:ext>
            </p:extLst>
          </p:nvPr>
        </p:nvGraphicFramePr>
        <p:xfrm>
          <a:off x="6096000" y="2608193"/>
          <a:ext cx="5163240" cy="1702207"/>
        </p:xfrm>
        <a:graphic>
          <a:graphicData uri="http://schemas.openxmlformats.org/drawingml/2006/table">
            <a:tbl>
              <a:tblPr firstRow="1" bandRow="1">
                <a:tableStyleId>{5C22544A-7EE6-4342-B048-85BDC9FD1C3A}</a:tableStyleId>
              </a:tblPr>
              <a:tblGrid>
                <a:gridCol w="1521633">
                  <a:extLst>
                    <a:ext uri="{9D8B030D-6E8A-4147-A177-3AD203B41FA5}">
                      <a16:colId xmlns:a16="http://schemas.microsoft.com/office/drawing/2014/main" val="614822128"/>
                    </a:ext>
                  </a:extLst>
                </a:gridCol>
                <a:gridCol w="1828100">
                  <a:extLst>
                    <a:ext uri="{9D8B030D-6E8A-4147-A177-3AD203B41FA5}">
                      <a16:colId xmlns:a16="http://schemas.microsoft.com/office/drawing/2014/main" val="3012042456"/>
                    </a:ext>
                  </a:extLst>
                </a:gridCol>
                <a:gridCol w="1813507">
                  <a:extLst>
                    <a:ext uri="{9D8B030D-6E8A-4147-A177-3AD203B41FA5}">
                      <a16:colId xmlns:a16="http://schemas.microsoft.com/office/drawing/2014/main" val="3874394115"/>
                    </a:ext>
                  </a:extLst>
                </a:gridCol>
              </a:tblGrid>
              <a:tr h="777551">
                <a:tc gridSpan="3">
                  <a:txBody>
                    <a:bodyPr/>
                    <a:lstStyle/>
                    <a:p>
                      <a:r>
                        <a:rPr lang="en-US" sz="2100" dirty="0"/>
                        <a:t>Prior Event (Closed Chronic Probable) 2/22/22- Abd pain, ALT 379 with jaundice</a:t>
                      </a:r>
                    </a:p>
                  </a:txBody>
                  <a:tcPr marL="105074" marR="105074" marT="52537" marB="52537"/>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32766116"/>
                  </a:ext>
                </a:extLst>
              </a:tr>
              <a:tr h="462328">
                <a:tc>
                  <a:txBody>
                    <a:bodyPr/>
                    <a:lstStyle/>
                    <a:p>
                      <a:r>
                        <a:rPr lang="en-US" sz="2100"/>
                        <a:t>5/17/22</a:t>
                      </a:r>
                    </a:p>
                  </a:txBody>
                  <a:tcPr marL="105074" marR="105074" marT="52537" marB="52537"/>
                </a:tc>
                <a:tc>
                  <a:txBody>
                    <a:bodyPr/>
                    <a:lstStyle/>
                    <a:p>
                      <a:r>
                        <a:rPr lang="en-US" sz="2100"/>
                        <a:t>HCV RNA</a:t>
                      </a:r>
                    </a:p>
                  </a:txBody>
                  <a:tcPr marL="105074" marR="105074" marT="52537" marB="52537"/>
                </a:tc>
                <a:tc>
                  <a:txBody>
                    <a:bodyPr/>
                    <a:lstStyle/>
                    <a:p>
                      <a:r>
                        <a:rPr lang="en-US" sz="2100"/>
                        <a:t>32659000</a:t>
                      </a:r>
                    </a:p>
                  </a:txBody>
                  <a:tcPr marL="105074" marR="105074" marT="52537" marB="52537"/>
                </a:tc>
                <a:extLst>
                  <a:ext uri="{0D108BD9-81ED-4DB2-BD59-A6C34878D82A}">
                    <a16:rowId xmlns:a16="http://schemas.microsoft.com/office/drawing/2014/main" val="2790191301"/>
                  </a:ext>
                </a:extLst>
              </a:tr>
              <a:tr h="462328">
                <a:tc>
                  <a:txBody>
                    <a:bodyPr/>
                    <a:lstStyle/>
                    <a:p>
                      <a:r>
                        <a:rPr lang="en-US" sz="2100"/>
                        <a:t>5/17/22</a:t>
                      </a:r>
                    </a:p>
                  </a:txBody>
                  <a:tcPr marL="105074" marR="105074" marT="52537" marB="52537"/>
                </a:tc>
                <a:tc>
                  <a:txBody>
                    <a:bodyPr/>
                    <a:lstStyle/>
                    <a:p>
                      <a:r>
                        <a:rPr lang="en-US" sz="2100"/>
                        <a:t>Anti-HCV</a:t>
                      </a:r>
                    </a:p>
                  </a:txBody>
                  <a:tcPr marL="105074" marR="105074" marT="52537" marB="52537"/>
                </a:tc>
                <a:tc>
                  <a:txBody>
                    <a:bodyPr/>
                    <a:lstStyle/>
                    <a:p>
                      <a:r>
                        <a:rPr lang="en-US" sz="2100"/>
                        <a:t>(-)</a:t>
                      </a:r>
                    </a:p>
                  </a:txBody>
                  <a:tcPr marL="105074" marR="105074" marT="52537" marB="52537"/>
                </a:tc>
                <a:extLst>
                  <a:ext uri="{0D108BD9-81ED-4DB2-BD59-A6C34878D82A}">
                    <a16:rowId xmlns:a16="http://schemas.microsoft.com/office/drawing/2014/main" val="286822507"/>
                  </a:ext>
                </a:extLst>
              </a:tr>
            </a:tbl>
          </a:graphicData>
        </a:graphic>
      </p:graphicFrame>
    </p:spTree>
    <p:extLst>
      <p:ext uri="{BB962C8B-B14F-4D97-AF65-F5344CB8AC3E}">
        <p14:creationId xmlns:p14="http://schemas.microsoft.com/office/powerpoint/2010/main" val="72252181"/>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2F747-11B5-6E28-507A-46D9808BEFD1}"/>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Scenario 29</a:t>
            </a:r>
          </a:p>
        </p:txBody>
      </p:sp>
      <p:graphicFrame>
        <p:nvGraphicFramePr>
          <p:cNvPr id="4" name="Table 4">
            <a:extLst>
              <a:ext uri="{FF2B5EF4-FFF2-40B4-BE49-F238E27FC236}">
                <a16:creationId xmlns:a16="http://schemas.microsoft.com/office/drawing/2014/main" id="{F37CAD5E-EBAB-DD31-7898-14E2EFBE6D2D}"/>
              </a:ext>
            </a:extLst>
          </p:cNvPr>
          <p:cNvGraphicFramePr>
            <a:graphicFrameLocks noGrp="1"/>
          </p:cNvGraphicFramePr>
          <p:nvPr>
            <p:ph idx="1"/>
            <p:extLst>
              <p:ext uri="{D42A27DB-BD31-4B8C-83A1-F6EECF244321}">
                <p14:modId xmlns:p14="http://schemas.microsoft.com/office/powerpoint/2010/main" val="3853765738"/>
              </p:ext>
            </p:extLst>
          </p:nvPr>
        </p:nvGraphicFramePr>
        <p:xfrm>
          <a:off x="4612721" y="698353"/>
          <a:ext cx="6537960" cy="4423410"/>
        </p:xfrm>
        <a:graphic>
          <a:graphicData uri="http://schemas.openxmlformats.org/drawingml/2006/table">
            <a:tbl>
              <a:tblPr firstRow="1" bandRow="1">
                <a:solidFill>
                  <a:schemeClr val="bg1">
                    <a:lumMod val="95000"/>
                  </a:schemeClr>
                </a:solidFill>
                <a:tableStyleId>{5C22544A-7EE6-4342-B048-85BDC9FD1C3A}</a:tableStyleId>
              </a:tblPr>
              <a:tblGrid>
                <a:gridCol w="2179320">
                  <a:extLst>
                    <a:ext uri="{9D8B030D-6E8A-4147-A177-3AD203B41FA5}">
                      <a16:colId xmlns:a16="http://schemas.microsoft.com/office/drawing/2014/main" val="3890320086"/>
                    </a:ext>
                  </a:extLst>
                </a:gridCol>
                <a:gridCol w="2179320">
                  <a:extLst>
                    <a:ext uri="{9D8B030D-6E8A-4147-A177-3AD203B41FA5}">
                      <a16:colId xmlns:a16="http://schemas.microsoft.com/office/drawing/2014/main" val="1962393384"/>
                    </a:ext>
                  </a:extLst>
                </a:gridCol>
                <a:gridCol w="2179320">
                  <a:extLst>
                    <a:ext uri="{9D8B030D-6E8A-4147-A177-3AD203B41FA5}">
                      <a16:colId xmlns:a16="http://schemas.microsoft.com/office/drawing/2014/main" val="2903924262"/>
                    </a:ext>
                  </a:extLst>
                </a:gridCol>
              </a:tblGrid>
              <a:tr h="1271270">
                <a:tc gridSpan="3">
                  <a:txBody>
                    <a:bodyPr/>
                    <a:lstStyle/>
                    <a:p>
                      <a:r>
                        <a:rPr lang="en-US" sz="3200" b="0" cap="none" spc="0" dirty="0">
                          <a:solidFill>
                            <a:schemeClr val="bg1"/>
                          </a:solidFill>
                        </a:rPr>
                        <a:t>Prior Events (Acute Confirmed Closed) 1/22/2018) (-) HCV RNA 2019 no further testing since.  Currently has ALT 768</a:t>
                      </a:r>
                    </a:p>
                  </a:txBody>
                  <a:tcPr marL="251460" marR="251460" marT="251460" marB="125730"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en-US" sz="4400" b="0" cap="none" spc="0" dirty="0">
                        <a:solidFill>
                          <a:schemeClr val="bg1"/>
                        </a:solidFill>
                      </a:endParaRPr>
                    </a:p>
                  </a:txBody>
                  <a:tcPr marL="251460" marR="251460" marT="251460" marB="125730" anchor="ctr">
                    <a:lnL w="12700" cmpd="sng">
                      <a:noFill/>
                    </a:lnL>
                    <a:lnR w="12700" cmpd="sng">
                      <a:noFill/>
                    </a:lnR>
                    <a:lnT w="19050" cap="flat" cmpd="sng" algn="ctr">
                      <a:noFill/>
                      <a:prstDash val="solid"/>
                    </a:lnT>
                    <a:lnB w="38100" cmpd="sng">
                      <a:noFill/>
                    </a:lnB>
                    <a:solidFill>
                      <a:schemeClr val="accent2"/>
                    </a:solidFill>
                  </a:tcPr>
                </a:tc>
                <a:tc hMerge="1">
                  <a:txBody>
                    <a:bodyPr/>
                    <a:lstStyle/>
                    <a:p>
                      <a:endParaRPr lang="en-US" sz="4400" b="0" cap="none" spc="0" dirty="0">
                        <a:solidFill>
                          <a:schemeClr val="bg1"/>
                        </a:solidFill>
                      </a:endParaRPr>
                    </a:p>
                  </a:txBody>
                  <a:tcPr marL="251460" marR="251460" marT="251460" marB="125730"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202131526"/>
                  </a:ext>
                </a:extLst>
              </a:tr>
              <a:tr h="1047750">
                <a:tc>
                  <a:txBody>
                    <a:bodyPr/>
                    <a:lstStyle/>
                    <a:p>
                      <a:r>
                        <a:rPr lang="en-US" sz="3300" cap="none" spc="0" dirty="0">
                          <a:solidFill>
                            <a:schemeClr val="tx1"/>
                          </a:solidFill>
                        </a:rPr>
                        <a:t>12/19/21</a:t>
                      </a:r>
                    </a:p>
                  </a:txBody>
                  <a:tcPr marL="251460" marR="251460" marT="251460" marB="12573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3300" cap="none" spc="0" dirty="0">
                          <a:solidFill>
                            <a:schemeClr val="tx1"/>
                          </a:solidFill>
                        </a:rPr>
                        <a:t>Anti-HCV </a:t>
                      </a:r>
                    </a:p>
                  </a:txBody>
                  <a:tcPr marL="251460" marR="251460" marT="251460" marB="12573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3300" cap="none" spc="0" dirty="0">
                          <a:solidFill>
                            <a:schemeClr val="tx1"/>
                          </a:solidFill>
                        </a:rPr>
                        <a:t>(+)</a:t>
                      </a:r>
                    </a:p>
                  </a:txBody>
                  <a:tcPr marL="251460" marR="251460" marT="251460" marB="125730">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32968154"/>
                  </a:ext>
                </a:extLst>
              </a:tr>
              <a:tr h="1047750">
                <a:tc>
                  <a:txBody>
                    <a:bodyPr/>
                    <a:lstStyle/>
                    <a:p>
                      <a:r>
                        <a:rPr lang="en-US" sz="3300" cap="none" spc="0" dirty="0">
                          <a:solidFill>
                            <a:schemeClr val="tx1"/>
                          </a:solidFill>
                        </a:rPr>
                        <a:t>12/19/21</a:t>
                      </a:r>
                    </a:p>
                  </a:txBody>
                  <a:tcPr marL="251460" marR="251460" marT="251460" marB="12573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3300" cap="none" spc="0" dirty="0">
                          <a:solidFill>
                            <a:schemeClr val="tx1"/>
                          </a:solidFill>
                        </a:rPr>
                        <a:t>HCV RNA</a:t>
                      </a:r>
                    </a:p>
                  </a:txBody>
                  <a:tcPr marL="251460" marR="251460" marT="251460" marB="12573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US" sz="3300" cap="none" spc="0" dirty="0">
                          <a:solidFill>
                            <a:schemeClr val="tx1"/>
                          </a:solidFill>
                        </a:rPr>
                        <a:t>(+)</a:t>
                      </a:r>
                    </a:p>
                  </a:txBody>
                  <a:tcPr marL="251460" marR="251460" marT="251460" marB="125730">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091877904"/>
                  </a:ext>
                </a:extLst>
              </a:tr>
            </a:tbl>
          </a:graphicData>
        </a:graphic>
      </p:graphicFrame>
    </p:spTree>
    <p:extLst>
      <p:ext uri="{BB962C8B-B14F-4D97-AF65-F5344CB8AC3E}">
        <p14:creationId xmlns:p14="http://schemas.microsoft.com/office/powerpoint/2010/main" val="3648799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DC25F4-3111-AD99-34C4-600DC3F8BF21}"/>
              </a:ext>
            </a:extLst>
          </p:cNvPr>
          <p:cNvSpPr>
            <a:spLocks noGrp="1"/>
          </p:cNvSpPr>
          <p:nvPr>
            <p:ph type="title"/>
          </p:nvPr>
        </p:nvSpPr>
        <p:spPr>
          <a:xfrm>
            <a:off x="804673" y="3320859"/>
            <a:ext cx="4573475" cy="2076333"/>
          </a:xfrm>
        </p:spPr>
        <p:txBody>
          <a:bodyPr vert="horz" lIns="91440" tIns="45720" rIns="91440" bIns="45720" rtlCol="0" anchor="t">
            <a:normAutofit/>
          </a:bodyPr>
          <a:lstStyle/>
          <a:p>
            <a:r>
              <a:rPr lang="en-US" sz="4800" kern="1200">
                <a:solidFill>
                  <a:schemeClr val="bg1"/>
                </a:solidFill>
                <a:latin typeface="+mj-lt"/>
                <a:ea typeface="+mj-ea"/>
                <a:cs typeface="+mj-cs"/>
              </a:rPr>
              <a:t>Scenario 30</a:t>
            </a:r>
          </a:p>
        </p:txBody>
      </p:sp>
      <p:sp>
        <p:nvSpPr>
          <p:cNvPr id="11" name="Freeform: Shape 10">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4">
            <a:extLst>
              <a:ext uri="{FF2B5EF4-FFF2-40B4-BE49-F238E27FC236}">
                <a16:creationId xmlns:a16="http://schemas.microsoft.com/office/drawing/2014/main" id="{8236F88A-29B2-9D8C-E438-5D367598A91C}"/>
              </a:ext>
            </a:extLst>
          </p:cNvPr>
          <p:cNvGraphicFramePr>
            <a:graphicFrameLocks noGrp="1"/>
          </p:cNvGraphicFramePr>
          <p:nvPr>
            <p:ph idx="1"/>
            <p:extLst>
              <p:ext uri="{D42A27DB-BD31-4B8C-83A1-F6EECF244321}">
                <p14:modId xmlns:p14="http://schemas.microsoft.com/office/powerpoint/2010/main" val="3646677604"/>
              </p:ext>
            </p:extLst>
          </p:nvPr>
        </p:nvGraphicFramePr>
        <p:xfrm>
          <a:off x="7210424" y="3246329"/>
          <a:ext cx="4333876" cy="1532759"/>
        </p:xfrm>
        <a:graphic>
          <a:graphicData uri="http://schemas.openxmlformats.org/drawingml/2006/table">
            <a:tbl>
              <a:tblPr firstRow="1" bandRow="1">
                <a:tableStyleId>{5C22544A-7EE6-4342-B048-85BDC9FD1C3A}</a:tableStyleId>
              </a:tblPr>
              <a:tblGrid>
                <a:gridCol w="1429294">
                  <a:extLst>
                    <a:ext uri="{9D8B030D-6E8A-4147-A177-3AD203B41FA5}">
                      <a16:colId xmlns:a16="http://schemas.microsoft.com/office/drawing/2014/main" val="931185852"/>
                    </a:ext>
                  </a:extLst>
                </a:gridCol>
                <a:gridCol w="1836663">
                  <a:extLst>
                    <a:ext uri="{9D8B030D-6E8A-4147-A177-3AD203B41FA5}">
                      <a16:colId xmlns:a16="http://schemas.microsoft.com/office/drawing/2014/main" val="2969340921"/>
                    </a:ext>
                  </a:extLst>
                </a:gridCol>
                <a:gridCol w="1067919">
                  <a:extLst>
                    <a:ext uri="{9D8B030D-6E8A-4147-A177-3AD203B41FA5}">
                      <a16:colId xmlns:a16="http://schemas.microsoft.com/office/drawing/2014/main" val="4230560360"/>
                    </a:ext>
                  </a:extLst>
                </a:gridCol>
              </a:tblGrid>
              <a:tr h="700149">
                <a:tc gridSpan="3">
                  <a:txBody>
                    <a:bodyPr/>
                    <a:lstStyle/>
                    <a:p>
                      <a:r>
                        <a:rPr lang="en-US" sz="1900" dirty="0"/>
                        <a:t>Prior Event (Open Chronic Confirmed) 3/1/22; no current S/S</a:t>
                      </a:r>
                    </a:p>
                  </a:txBody>
                  <a:tcPr marL="94615" marR="94615" marT="47307" marB="47307"/>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192065914"/>
                  </a:ext>
                </a:extLst>
              </a:tr>
              <a:tr h="416305">
                <a:tc>
                  <a:txBody>
                    <a:bodyPr/>
                    <a:lstStyle/>
                    <a:p>
                      <a:r>
                        <a:rPr lang="en-US" sz="1900"/>
                        <a:t>5/2/22</a:t>
                      </a:r>
                    </a:p>
                  </a:txBody>
                  <a:tcPr marL="94615" marR="94615" marT="47307" marB="47307"/>
                </a:tc>
                <a:tc>
                  <a:txBody>
                    <a:bodyPr/>
                    <a:lstStyle/>
                    <a:p>
                      <a:r>
                        <a:rPr lang="en-US" sz="1900"/>
                        <a:t>Anti-HCV </a:t>
                      </a:r>
                    </a:p>
                  </a:txBody>
                  <a:tcPr marL="94615" marR="94615" marT="47307" marB="47307"/>
                </a:tc>
                <a:tc>
                  <a:txBody>
                    <a:bodyPr/>
                    <a:lstStyle/>
                    <a:p>
                      <a:r>
                        <a:rPr lang="en-US" sz="1900"/>
                        <a:t>(+)</a:t>
                      </a:r>
                    </a:p>
                  </a:txBody>
                  <a:tcPr marL="94615" marR="94615" marT="47307" marB="47307"/>
                </a:tc>
                <a:extLst>
                  <a:ext uri="{0D108BD9-81ED-4DB2-BD59-A6C34878D82A}">
                    <a16:rowId xmlns:a16="http://schemas.microsoft.com/office/drawing/2014/main" val="3111481236"/>
                  </a:ext>
                </a:extLst>
              </a:tr>
              <a:tr h="416305">
                <a:tc>
                  <a:txBody>
                    <a:bodyPr/>
                    <a:lstStyle/>
                    <a:p>
                      <a:r>
                        <a:rPr lang="en-US" sz="1900"/>
                        <a:t>5/2/22</a:t>
                      </a:r>
                    </a:p>
                  </a:txBody>
                  <a:tcPr marL="94615" marR="94615" marT="47307" marB="47307"/>
                </a:tc>
                <a:tc>
                  <a:txBody>
                    <a:bodyPr/>
                    <a:lstStyle/>
                    <a:p>
                      <a:r>
                        <a:rPr lang="en-US" sz="1900"/>
                        <a:t>HCV RNA</a:t>
                      </a:r>
                    </a:p>
                  </a:txBody>
                  <a:tcPr marL="94615" marR="94615" marT="47307" marB="47307"/>
                </a:tc>
                <a:tc>
                  <a:txBody>
                    <a:bodyPr/>
                    <a:lstStyle/>
                    <a:p>
                      <a:r>
                        <a:rPr lang="en-US" sz="1900"/>
                        <a:t>(-)</a:t>
                      </a:r>
                    </a:p>
                  </a:txBody>
                  <a:tcPr marL="94615" marR="94615" marT="47307" marB="47307"/>
                </a:tc>
                <a:extLst>
                  <a:ext uri="{0D108BD9-81ED-4DB2-BD59-A6C34878D82A}">
                    <a16:rowId xmlns:a16="http://schemas.microsoft.com/office/drawing/2014/main" val="250085251"/>
                  </a:ext>
                </a:extLst>
              </a:tr>
            </a:tbl>
          </a:graphicData>
        </a:graphic>
      </p:graphicFrame>
    </p:spTree>
    <p:extLst>
      <p:ext uri="{BB962C8B-B14F-4D97-AF65-F5344CB8AC3E}">
        <p14:creationId xmlns:p14="http://schemas.microsoft.com/office/powerpoint/2010/main" val="1690516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4"/>
          <p:cNvSpPr/>
          <p:nvPr/>
        </p:nvSpPr>
        <p:spPr>
          <a:xfrm>
            <a:off x="0" y="0"/>
            <a:ext cx="12191999" cy="6858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54"/>
          <p:cNvSpPr/>
          <p:nvPr/>
        </p:nvSpPr>
        <p:spPr>
          <a:xfrm flipH="1">
            <a:off x="0" y="0"/>
            <a:ext cx="4421332" cy="6858000"/>
          </a:xfrm>
          <a:custGeom>
            <a:avLst/>
            <a:gdLst/>
            <a:ahLst/>
            <a:cxnLst/>
            <a:rect l="l" t="t" r="r" b="b"/>
            <a:pathLst>
              <a:path w="4421332" h="6858000" extrusionOk="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2" name="Google Shape;562;p54"/>
          <p:cNvSpPr/>
          <p:nvPr/>
        </p:nvSpPr>
        <p:spPr>
          <a:xfrm>
            <a:off x="1" y="0"/>
            <a:ext cx="4232227" cy="6858000"/>
          </a:xfrm>
          <a:custGeom>
            <a:avLst/>
            <a:gdLst/>
            <a:ahLst/>
            <a:cxnLst/>
            <a:rect l="l" t="t" r="r" b="b"/>
            <a:pathLst>
              <a:path w="4232227" h="6858000" extrusionOk="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63" name="Google Shape;563;p54"/>
          <p:cNvSpPr txBox="1">
            <a:spLocks noGrp="1"/>
          </p:cNvSpPr>
          <p:nvPr>
            <p:ph type="title"/>
          </p:nvPr>
        </p:nvSpPr>
        <p:spPr>
          <a:xfrm>
            <a:off x="804672" y="1412489"/>
            <a:ext cx="2871095" cy="21566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3600"/>
              <a:buFont typeface="Calibri"/>
              <a:buNone/>
            </a:pPr>
            <a:r>
              <a:rPr lang="en-US" sz="3600">
                <a:solidFill>
                  <a:srgbClr val="FFFFFF"/>
                </a:solidFill>
              </a:rPr>
              <a:t>Contacts </a:t>
            </a:r>
            <a:endParaRPr/>
          </a:p>
        </p:txBody>
      </p:sp>
      <p:sp>
        <p:nvSpPr>
          <p:cNvPr id="564" name="Google Shape;564;p54"/>
          <p:cNvSpPr txBox="1">
            <a:spLocks noGrp="1"/>
          </p:cNvSpPr>
          <p:nvPr>
            <p:ph type="body" idx="1"/>
          </p:nvPr>
        </p:nvSpPr>
        <p:spPr>
          <a:xfrm>
            <a:off x="4837927" y="1816443"/>
            <a:ext cx="5933046" cy="27802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b="1" dirty="0"/>
              <a:t>Brian S. Gravlin, RN</a:t>
            </a:r>
            <a:endParaRPr dirty="0"/>
          </a:p>
          <a:p>
            <a:pPr marL="0" lvl="0" indent="0" algn="l" rtl="0">
              <a:lnSpc>
                <a:spcPct val="90000"/>
              </a:lnSpc>
              <a:spcBef>
                <a:spcPts val="1000"/>
              </a:spcBef>
              <a:spcAft>
                <a:spcPts val="0"/>
              </a:spcAft>
              <a:buClr>
                <a:schemeClr val="dk1"/>
              </a:buClr>
              <a:buSzPts val="4000"/>
              <a:buNone/>
            </a:pPr>
            <a:r>
              <a:rPr lang="en-US" sz="4000" dirty="0"/>
              <a:t>Viral Hepatitis Surveillance Nurse</a:t>
            </a:r>
            <a:endParaRPr dirty="0"/>
          </a:p>
          <a:p>
            <a:pPr marL="0" lvl="0" indent="0" algn="l" rtl="0">
              <a:lnSpc>
                <a:spcPct val="90000"/>
              </a:lnSpc>
              <a:spcBef>
                <a:spcPts val="1000"/>
              </a:spcBef>
              <a:spcAft>
                <a:spcPts val="0"/>
              </a:spcAft>
              <a:buClr>
                <a:schemeClr val="dk1"/>
              </a:buClr>
              <a:buSzPts val="4000"/>
              <a:buNone/>
            </a:pPr>
            <a:r>
              <a:rPr lang="en-US" sz="4000" dirty="0"/>
              <a:t>918-237-5593 (cell phone)</a:t>
            </a:r>
            <a:endParaRPr dirty="0"/>
          </a:p>
          <a:p>
            <a:pPr marL="0" lvl="0" indent="0" algn="l" rtl="0">
              <a:lnSpc>
                <a:spcPct val="90000"/>
              </a:lnSpc>
              <a:spcBef>
                <a:spcPts val="1000"/>
              </a:spcBef>
              <a:spcAft>
                <a:spcPts val="0"/>
              </a:spcAft>
              <a:buClr>
                <a:schemeClr val="dk1"/>
              </a:buClr>
              <a:buSzPts val="4000"/>
              <a:buNone/>
            </a:pPr>
            <a:r>
              <a:rPr lang="en-US" sz="4000" u="sng" dirty="0">
                <a:solidFill>
                  <a:schemeClr val="hlink"/>
                </a:solidFill>
                <a:hlinkClick r:id="rId3"/>
              </a:rPr>
              <a:t>brian.gravlin@dhhs.nc.gov</a:t>
            </a:r>
            <a:endParaRPr sz="4000" u="sng" dirty="0"/>
          </a:p>
          <a:p>
            <a:pPr marL="0" lvl="0" indent="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chemeClr val="dk1"/>
              </a:buClr>
              <a:buSzPts val="1400"/>
              <a:buNone/>
            </a:pPr>
            <a:endParaRPr sz="1400" b="1" dirty="0"/>
          </a:p>
          <a:p>
            <a:pPr marL="0" lvl="0" indent="0" algn="l" rtl="0">
              <a:lnSpc>
                <a:spcPct val="90000"/>
              </a:lnSpc>
              <a:spcBef>
                <a:spcPts val="1000"/>
              </a:spcBef>
              <a:spcAft>
                <a:spcPts val="0"/>
              </a:spcAft>
              <a:buClr>
                <a:schemeClr val="dk1"/>
              </a:buClr>
              <a:buSzPts val="1400"/>
              <a:buNone/>
            </a:pPr>
            <a:endParaRPr sz="1400" dirty="0"/>
          </a:p>
        </p:txBody>
      </p:sp>
      <p:pic>
        <p:nvPicPr>
          <p:cNvPr id="565" name="Google Shape;565;p54"/>
          <p:cNvPicPr preferRelativeResize="0"/>
          <p:nvPr/>
        </p:nvPicPr>
        <p:blipFill rotWithShape="1">
          <a:blip r:embed="rId4">
            <a:alphaModFix/>
          </a:blip>
          <a:srcRect/>
          <a:stretch/>
        </p:blipFill>
        <p:spPr>
          <a:xfrm>
            <a:off x="381095" y="2199503"/>
            <a:ext cx="3063351" cy="3424577"/>
          </a:xfrm>
          <a:prstGeom prst="rect">
            <a:avLst/>
          </a:prstGeom>
          <a:noFill/>
          <a:ln>
            <a:noFill/>
          </a:ln>
          <a:effectLst>
            <a:outerShdw blurRad="50800" dist="50800" dir="5400000" algn="ctr" rotWithShape="0">
              <a:srgbClr val="000000">
                <a:alpha val="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FED4-B60A-426C-937D-36E34BA87010}"/>
              </a:ext>
            </a:extLst>
          </p:cNvPr>
          <p:cNvSpPr>
            <a:spLocks noGrp="1"/>
          </p:cNvSpPr>
          <p:nvPr>
            <p:ph type="title"/>
          </p:nvPr>
        </p:nvSpPr>
        <p:spPr/>
        <p:txBody>
          <a:bodyPr/>
          <a:lstStyle/>
          <a:p>
            <a:pPr algn="ctr"/>
            <a:r>
              <a:rPr lang="en-US" dirty="0"/>
              <a:t>Hepatitis B Serology</a:t>
            </a:r>
          </a:p>
        </p:txBody>
      </p:sp>
      <p:sp>
        <p:nvSpPr>
          <p:cNvPr id="4" name="Content Placeholder 3">
            <a:extLst>
              <a:ext uri="{FF2B5EF4-FFF2-40B4-BE49-F238E27FC236}">
                <a16:creationId xmlns:a16="http://schemas.microsoft.com/office/drawing/2014/main" id="{1BDE422E-E37A-4798-BD4F-9800177567EA}"/>
              </a:ext>
            </a:extLst>
          </p:cNvPr>
          <p:cNvSpPr>
            <a:spLocks noGrp="1"/>
          </p:cNvSpPr>
          <p:nvPr>
            <p:ph sz="quarter" idx="14"/>
          </p:nvPr>
        </p:nvSpPr>
        <p:spPr/>
        <p:txBody>
          <a:bodyPr/>
          <a:lstStyle/>
          <a:p>
            <a:pPr algn="l"/>
            <a:r>
              <a:rPr lang="en-US" sz="1600" b="0" dirty="0"/>
              <a:t>It can be detected in the blood during acute or chronic Hepatitis B virus infection. The body normally produces antibodies to HBsAg as part of the normal immune response to infection.</a:t>
            </a:r>
          </a:p>
          <a:p>
            <a:pPr marL="285750" indent="-285750" algn="l">
              <a:buFont typeface="Arial" panose="020B0604020202020204" pitchFamily="34" charset="0"/>
              <a:buChar char="•"/>
            </a:pPr>
            <a:r>
              <a:rPr lang="en-US" sz="1600" dirty="0"/>
              <a:t>A positive test for HBsAg means a person has an acute or chronic Hepatitis B virus infection and can pass the virus to others</a:t>
            </a:r>
          </a:p>
          <a:p>
            <a:pPr algn="l"/>
            <a:r>
              <a:rPr lang="en-US" sz="1600" b="0" dirty="0"/>
              <a:t>A negative test means a person does not have the Hepatitis B virus in his or her blood</a:t>
            </a:r>
            <a:endParaRPr lang="en-US" sz="1600" dirty="0"/>
          </a:p>
        </p:txBody>
      </p:sp>
      <p:sp>
        <p:nvSpPr>
          <p:cNvPr id="5" name="Content Placeholder 4">
            <a:extLst>
              <a:ext uri="{FF2B5EF4-FFF2-40B4-BE49-F238E27FC236}">
                <a16:creationId xmlns:a16="http://schemas.microsoft.com/office/drawing/2014/main" id="{447537D5-043C-4F1E-B2DE-9ABD3B84F5FA}"/>
              </a:ext>
            </a:extLst>
          </p:cNvPr>
          <p:cNvSpPr>
            <a:spLocks noGrp="1"/>
          </p:cNvSpPr>
          <p:nvPr>
            <p:ph sz="quarter" idx="15"/>
          </p:nvPr>
        </p:nvSpPr>
        <p:spPr/>
        <p:txBody>
          <a:bodyPr/>
          <a:lstStyle/>
          <a:p>
            <a:pPr algn="l"/>
            <a:r>
              <a:rPr lang="en-US" sz="1600" b="0" dirty="0"/>
              <a:t>A protein found in the blood when the Hepatitis B virus is present and </a:t>
            </a:r>
            <a:r>
              <a:rPr lang="en-US" sz="1600" dirty="0"/>
              <a:t>actively replicating.</a:t>
            </a:r>
          </a:p>
          <a:p>
            <a:pPr algn="l"/>
            <a:r>
              <a:rPr lang="en-US" sz="1600" b="0" dirty="0"/>
              <a:t>A positive test means a person has high levels of virus in his or her blood and can easily spread the virus to others. This test is also used to monitor the effectiveness of treatment for chronic Hepatitis B.</a:t>
            </a:r>
            <a:endParaRPr lang="en-US" sz="1600" dirty="0"/>
          </a:p>
        </p:txBody>
      </p:sp>
      <p:sp>
        <p:nvSpPr>
          <p:cNvPr id="6" name="Text Placeholder 5">
            <a:extLst>
              <a:ext uri="{FF2B5EF4-FFF2-40B4-BE49-F238E27FC236}">
                <a16:creationId xmlns:a16="http://schemas.microsoft.com/office/drawing/2014/main" id="{34814F5A-FC77-4D79-85E8-7CE477B648B2}"/>
              </a:ext>
            </a:extLst>
          </p:cNvPr>
          <p:cNvSpPr>
            <a:spLocks noGrp="1"/>
          </p:cNvSpPr>
          <p:nvPr>
            <p:ph type="body" sz="quarter" idx="16"/>
          </p:nvPr>
        </p:nvSpPr>
        <p:spPr/>
        <p:txBody>
          <a:bodyPr/>
          <a:lstStyle/>
          <a:p>
            <a:r>
              <a:rPr lang="en-US" sz="1800" dirty="0"/>
              <a:t>Hepatitis B Surface Antigen (HBsAg)</a:t>
            </a:r>
          </a:p>
        </p:txBody>
      </p:sp>
      <p:sp>
        <p:nvSpPr>
          <p:cNvPr id="7" name="Text Placeholder 6">
            <a:extLst>
              <a:ext uri="{FF2B5EF4-FFF2-40B4-BE49-F238E27FC236}">
                <a16:creationId xmlns:a16="http://schemas.microsoft.com/office/drawing/2014/main" id="{24753B72-DD4F-42C4-8111-69DBB5FD3B98}"/>
              </a:ext>
            </a:extLst>
          </p:cNvPr>
          <p:cNvSpPr>
            <a:spLocks noGrp="1"/>
          </p:cNvSpPr>
          <p:nvPr>
            <p:ph type="body" sz="quarter" idx="17"/>
          </p:nvPr>
        </p:nvSpPr>
        <p:spPr/>
        <p:txBody>
          <a:bodyPr/>
          <a:lstStyle/>
          <a:p>
            <a:r>
              <a:rPr lang="en-US" sz="1800" dirty="0"/>
              <a:t>Hepatitis B e Antigen (</a:t>
            </a:r>
            <a:r>
              <a:rPr lang="en-US" sz="1800" dirty="0" err="1"/>
              <a:t>HBeAg</a:t>
            </a:r>
            <a:r>
              <a:rPr lang="en-US" sz="1800" dirty="0"/>
              <a:t>)</a:t>
            </a:r>
          </a:p>
        </p:txBody>
      </p:sp>
    </p:spTree>
    <p:extLst>
      <p:ext uri="{BB962C8B-B14F-4D97-AF65-F5344CB8AC3E}">
        <p14:creationId xmlns:p14="http://schemas.microsoft.com/office/powerpoint/2010/main" val="2333042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4BB7E-13CC-4673-B2E6-B549C46938FA}"/>
              </a:ext>
            </a:extLst>
          </p:cNvPr>
          <p:cNvSpPr>
            <a:spLocks noGrp="1"/>
          </p:cNvSpPr>
          <p:nvPr>
            <p:ph type="title"/>
          </p:nvPr>
        </p:nvSpPr>
        <p:spPr/>
        <p:txBody>
          <a:bodyPr/>
          <a:lstStyle/>
          <a:p>
            <a:pPr algn="ctr"/>
            <a:r>
              <a:rPr lang="en-US" dirty="0"/>
              <a:t>Hepatitis B Serology </a:t>
            </a:r>
          </a:p>
        </p:txBody>
      </p:sp>
      <p:sp>
        <p:nvSpPr>
          <p:cNvPr id="3" name="Text Placeholder 2">
            <a:extLst>
              <a:ext uri="{FF2B5EF4-FFF2-40B4-BE49-F238E27FC236}">
                <a16:creationId xmlns:a16="http://schemas.microsoft.com/office/drawing/2014/main" id="{2992290A-6780-4ADB-8BEA-5105F5750279}"/>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3D447C7A-B703-4D33-A7A8-043028A578F9}"/>
              </a:ext>
            </a:extLst>
          </p:cNvPr>
          <p:cNvSpPr>
            <a:spLocks noGrp="1"/>
          </p:cNvSpPr>
          <p:nvPr>
            <p:ph sz="quarter" idx="14"/>
          </p:nvPr>
        </p:nvSpPr>
        <p:spPr/>
        <p:txBody>
          <a:bodyPr/>
          <a:lstStyle/>
          <a:p>
            <a:pPr algn="l"/>
            <a:r>
              <a:rPr lang="en-US" sz="1600" b="0" dirty="0"/>
              <a:t>A test to detect the presence of Hepatitis B virus DNA in a person’s blood. This test can be reported in different ways, simply as “detected” which means DNA is present or as quantitative results that express how much virus is present in the blood called a “viral load”. Either way it is expressed, a higher number indicates more virus is present making this useful to monitor the effectiveness of drug therapy for Hepatitis B infections. </a:t>
            </a:r>
            <a:endParaRPr lang="en-US" sz="1600" dirty="0"/>
          </a:p>
        </p:txBody>
      </p:sp>
      <p:sp>
        <p:nvSpPr>
          <p:cNvPr id="5" name="Content Placeholder 4">
            <a:extLst>
              <a:ext uri="{FF2B5EF4-FFF2-40B4-BE49-F238E27FC236}">
                <a16:creationId xmlns:a16="http://schemas.microsoft.com/office/drawing/2014/main" id="{3FB6ACE4-F5BD-4336-96C6-6BD409063E6E}"/>
              </a:ext>
            </a:extLst>
          </p:cNvPr>
          <p:cNvSpPr>
            <a:spLocks noGrp="1"/>
          </p:cNvSpPr>
          <p:nvPr>
            <p:ph sz="quarter" idx="15"/>
          </p:nvPr>
        </p:nvSpPr>
        <p:spPr/>
        <p:txBody>
          <a:bodyPr/>
          <a:lstStyle/>
          <a:p>
            <a:pPr algn="l"/>
            <a:r>
              <a:rPr lang="en-US" sz="1600" b="0" dirty="0"/>
              <a:t>Is a total of IgM and IgG antibodies produced by the body in response to the presence of Hepatitis B Core antigen (which no test is currently on the market to test for). The meaning of this test often depends on the results of two other tests, anti‐HBs and HBsAg. A positive test means a person is either currently infected with the Hepatitis B virus or was infected in the past. This test should be used with other viral markers to ascertain infection status.</a:t>
            </a:r>
            <a:endParaRPr lang="en-US" sz="1600" dirty="0"/>
          </a:p>
        </p:txBody>
      </p:sp>
      <p:sp>
        <p:nvSpPr>
          <p:cNvPr id="6" name="Text Placeholder 5">
            <a:extLst>
              <a:ext uri="{FF2B5EF4-FFF2-40B4-BE49-F238E27FC236}">
                <a16:creationId xmlns:a16="http://schemas.microsoft.com/office/drawing/2014/main" id="{2A15BCC9-B33F-4CBE-A481-C639163C811A}"/>
              </a:ext>
            </a:extLst>
          </p:cNvPr>
          <p:cNvSpPr>
            <a:spLocks noGrp="1"/>
          </p:cNvSpPr>
          <p:nvPr>
            <p:ph type="body" sz="quarter" idx="16"/>
          </p:nvPr>
        </p:nvSpPr>
        <p:spPr/>
        <p:txBody>
          <a:bodyPr/>
          <a:lstStyle/>
          <a:p>
            <a:r>
              <a:rPr lang="en-US" sz="1800" dirty="0"/>
              <a:t>Hepatitis B DNA (HBV DNA)</a:t>
            </a:r>
          </a:p>
        </p:txBody>
      </p:sp>
      <p:sp>
        <p:nvSpPr>
          <p:cNvPr id="7" name="Text Placeholder 6">
            <a:extLst>
              <a:ext uri="{FF2B5EF4-FFF2-40B4-BE49-F238E27FC236}">
                <a16:creationId xmlns:a16="http://schemas.microsoft.com/office/drawing/2014/main" id="{26E4C7A9-3C82-4456-97D1-305E6BC7B12A}"/>
              </a:ext>
            </a:extLst>
          </p:cNvPr>
          <p:cNvSpPr>
            <a:spLocks noGrp="1"/>
          </p:cNvSpPr>
          <p:nvPr>
            <p:ph type="body" sz="quarter" idx="17"/>
          </p:nvPr>
        </p:nvSpPr>
        <p:spPr/>
        <p:txBody>
          <a:bodyPr/>
          <a:lstStyle/>
          <a:p>
            <a:r>
              <a:rPr lang="en-US" sz="1800" dirty="0"/>
              <a:t>Hepatitis B Core Antibody Total (anti-HBc)</a:t>
            </a:r>
          </a:p>
        </p:txBody>
      </p:sp>
    </p:spTree>
    <p:extLst>
      <p:ext uri="{BB962C8B-B14F-4D97-AF65-F5344CB8AC3E}">
        <p14:creationId xmlns:p14="http://schemas.microsoft.com/office/powerpoint/2010/main" val="114358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E291-C913-4854-86FB-88DD89F49527}"/>
              </a:ext>
            </a:extLst>
          </p:cNvPr>
          <p:cNvSpPr>
            <a:spLocks noGrp="1"/>
          </p:cNvSpPr>
          <p:nvPr>
            <p:ph type="title"/>
          </p:nvPr>
        </p:nvSpPr>
        <p:spPr/>
        <p:txBody>
          <a:bodyPr/>
          <a:lstStyle/>
          <a:p>
            <a:r>
              <a:rPr lang="en-US" dirty="0"/>
              <a:t>Hepatitis B Serology</a:t>
            </a:r>
          </a:p>
        </p:txBody>
      </p:sp>
      <p:sp>
        <p:nvSpPr>
          <p:cNvPr id="3" name="Text Placeholder 2">
            <a:extLst>
              <a:ext uri="{FF2B5EF4-FFF2-40B4-BE49-F238E27FC236}">
                <a16:creationId xmlns:a16="http://schemas.microsoft.com/office/drawing/2014/main" id="{827F0608-3DCB-4605-A8A3-46616A3ADF97}"/>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DEED3AC2-78FF-4FE5-9978-E3984ACFB25B}"/>
              </a:ext>
            </a:extLst>
          </p:cNvPr>
          <p:cNvSpPr>
            <a:spLocks noGrp="1"/>
          </p:cNvSpPr>
          <p:nvPr>
            <p:ph sz="quarter" idx="14"/>
          </p:nvPr>
        </p:nvSpPr>
        <p:spPr/>
        <p:txBody>
          <a:bodyPr/>
          <a:lstStyle/>
          <a:p>
            <a:pPr algn="l"/>
            <a:r>
              <a:rPr lang="en-US" sz="1600" b="0" dirty="0"/>
              <a:t>Initial antibody produced by the body in response to the presence of Hepatitis B Core antigen. It is used to detect an acute infection. A positive test means a person was probably infected with Hepatitis B virus within the last 6 months. There are some individuals who remain IgM positive throughout their life.</a:t>
            </a:r>
            <a:endParaRPr lang="en-US" sz="1600" dirty="0"/>
          </a:p>
        </p:txBody>
      </p:sp>
      <p:sp>
        <p:nvSpPr>
          <p:cNvPr id="5" name="Content Placeholder 4">
            <a:extLst>
              <a:ext uri="{FF2B5EF4-FFF2-40B4-BE49-F238E27FC236}">
                <a16:creationId xmlns:a16="http://schemas.microsoft.com/office/drawing/2014/main" id="{D92CD193-26CD-405B-AB0D-D96D0FC19EBA}"/>
              </a:ext>
            </a:extLst>
          </p:cNvPr>
          <p:cNvSpPr>
            <a:spLocks noGrp="1"/>
          </p:cNvSpPr>
          <p:nvPr>
            <p:ph sz="quarter" idx="15"/>
          </p:nvPr>
        </p:nvSpPr>
        <p:spPr/>
        <p:txBody>
          <a:bodyPr/>
          <a:lstStyle/>
          <a:p>
            <a:pPr algn="l"/>
            <a:r>
              <a:rPr lang="en-US" sz="1600" b="0" dirty="0"/>
              <a:t>An antibody that is produced by the body in response to the Hepatitis B surface antigen. A positive test means a person is protected or immune from getting the Hepatitis B virus for one of two reasons, successful vaccination against Hepatitis B or recovery from an acute infection. </a:t>
            </a:r>
          </a:p>
          <a:p>
            <a:pPr algn="l"/>
            <a:r>
              <a:rPr lang="en-US" sz="1600" b="0" dirty="0"/>
              <a:t>If a person develops anti-HBs from an active infection it important to note the virus is never gone but rather in an inactive phase. </a:t>
            </a:r>
            <a:endParaRPr lang="en-US" sz="1600" dirty="0"/>
          </a:p>
        </p:txBody>
      </p:sp>
      <p:sp>
        <p:nvSpPr>
          <p:cNvPr id="6" name="Text Placeholder 5">
            <a:extLst>
              <a:ext uri="{FF2B5EF4-FFF2-40B4-BE49-F238E27FC236}">
                <a16:creationId xmlns:a16="http://schemas.microsoft.com/office/drawing/2014/main" id="{09B97EBB-632C-47C6-BF85-299EDC36569C}"/>
              </a:ext>
            </a:extLst>
          </p:cNvPr>
          <p:cNvSpPr>
            <a:spLocks noGrp="1"/>
          </p:cNvSpPr>
          <p:nvPr>
            <p:ph type="body" sz="quarter" idx="16"/>
          </p:nvPr>
        </p:nvSpPr>
        <p:spPr/>
        <p:txBody>
          <a:bodyPr/>
          <a:lstStyle/>
          <a:p>
            <a:r>
              <a:rPr lang="en-US" sz="1800" dirty="0"/>
              <a:t>Hepatitis B Core Antibody IgM (IgM anti-HBc)</a:t>
            </a:r>
          </a:p>
        </p:txBody>
      </p:sp>
      <p:sp>
        <p:nvSpPr>
          <p:cNvPr id="7" name="Text Placeholder 6">
            <a:extLst>
              <a:ext uri="{FF2B5EF4-FFF2-40B4-BE49-F238E27FC236}">
                <a16:creationId xmlns:a16="http://schemas.microsoft.com/office/drawing/2014/main" id="{B94DF8BA-E5DC-4624-A9C9-D4BB06F449C4}"/>
              </a:ext>
            </a:extLst>
          </p:cNvPr>
          <p:cNvSpPr>
            <a:spLocks noGrp="1"/>
          </p:cNvSpPr>
          <p:nvPr>
            <p:ph type="body" sz="quarter" idx="17"/>
          </p:nvPr>
        </p:nvSpPr>
        <p:spPr/>
        <p:txBody>
          <a:bodyPr/>
          <a:lstStyle/>
          <a:p>
            <a:r>
              <a:rPr lang="en-US" sz="1800" dirty="0"/>
              <a:t>Hepatitis B Surface Antibody (anti-HBs)</a:t>
            </a:r>
          </a:p>
        </p:txBody>
      </p:sp>
    </p:spTree>
    <p:extLst>
      <p:ext uri="{BB962C8B-B14F-4D97-AF65-F5344CB8AC3E}">
        <p14:creationId xmlns:p14="http://schemas.microsoft.com/office/powerpoint/2010/main" val="118558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AFAFF5C7-A05A-48F7-9C49-195617B3AA0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Scenario 1</a:t>
            </a:r>
          </a:p>
        </p:txBody>
      </p:sp>
      <p:cxnSp>
        <p:nvCxnSpPr>
          <p:cNvPr id="17" name="Straight Connector 1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8ED29BF5-566E-4CA8-8CF4-790D422B3A05}"/>
              </a:ext>
            </a:extLst>
          </p:cNvPr>
          <p:cNvGraphicFramePr>
            <a:graphicFrameLocks noGrp="1"/>
          </p:cNvGraphicFramePr>
          <p:nvPr>
            <p:ph idx="1"/>
            <p:extLst>
              <p:ext uri="{D42A27DB-BD31-4B8C-83A1-F6EECF244321}">
                <p14:modId xmlns:p14="http://schemas.microsoft.com/office/powerpoint/2010/main" val="1826279216"/>
              </p:ext>
            </p:extLst>
          </p:nvPr>
        </p:nvGraphicFramePr>
        <p:xfrm>
          <a:off x="5153822" y="909023"/>
          <a:ext cx="6553546" cy="5047901"/>
        </p:xfrm>
        <a:graphic>
          <a:graphicData uri="http://schemas.openxmlformats.org/drawingml/2006/table">
            <a:tbl>
              <a:tblPr firstRow="1" bandRow="1">
                <a:tableStyleId>{5C22544A-7EE6-4342-B048-85BDC9FD1C3A}</a:tableStyleId>
              </a:tblPr>
              <a:tblGrid>
                <a:gridCol w="2224812">
                  <a:extLst>
                    <a:ext uri="{9D8B030D-6E8A-4147-A177-3AD203B41FA5}">
                      <a16:colId xmlns:a16="http://schemas.microsoft.com/office/drawing/2014/main" val="288446511"/>
                    </a:ext>
                  </a:extLst>
                </a:gridCol>
                <a:gridCol w="3159075">
                  <a:extLst>
                    <a:ext uri="{9D8B030D-6E8A-4147-A177-3AD203B41FA5}">
                      <a16:colId xmlns:a16="http://schemas.microsoft.com/office/drawing/2014/main" val="2776420020"/>
                    </a:ext>
                  </a:extLst>
                </a:gridCol>
                <a:gridCol w="1169659">
                  <a:extLst>
                    <a:ext uri="{9D8B030D-6E8A-4147-A177-3AD203B41FA5}">
                      <a16:colId xmlns:a16="http://schemas.microsoft.com/office/drawing/2014/main" val="3226748587"/>
                    </a:ext>
                  </a:extLst>
                </a:gridCol>
              </a:tblGrid>
              <a:tr h="592477">
                <a:tc gridSpan="3">
                  <a:txBody>
                    <a:bodyPr/>
                    <a:lstStyle/>
                    <a:p>
                      <a:r>
                        <a:rPr lang="en-US" sz="2300" dirty="0"/>
                        <a:t>Prior Events (Closed Chronic Confirmed)  2019</a:t>
                      </a:r>
                    </a:p>
                  </a:txBody>
                  <a:tcPr marL="118495" marR="118495" marT="59248" marB="59248"/>
                </a:tc>
                <a:tc hMerge="1">
                  <a:txBody>
                    <a:bodyPr/>
                    <a:lstStyle/>
                    <a:p>
                      <a:endParaRPr lang="en-US" sz="2300" dirty="0"/>
                    </a:p>
                  </a:txBody>
                  <a:tcPr marL="118495" marR="118495" marT="59248" marB="59248"/>
                </a:tc>
                <a:tc hMerge="1">
                  <a:txBody>
                    <a:bodyPr/>
                    <a:lstStyle/>
                    <a:p>
                      <a:endParaRPr lang="en-US" sz="2300" dirty="0"/>
                    </a:p>
                  </a:txBody>
                  <a:tcPr marL="118495" marR="118495" marT="59248" marB="59248"/>
                </a:tc>
                <a:extLst>
                  <a:ext uri="{0D108BD9-81ED-4DB2-BD59-A6C34878D82A}">
                    <a16:rowId xmlns:a16="http://schemas.microsoft.com/office/drawing/2014/main" val="3007986229"/>
                  </a:ext>
                </a:extLst>
              </a:tr>
              <a:tr h="521379">
                <a:tc>
                  <a:txBody>
                    <a:bodyPr/>
                    <a:lstStyle/>
                    <a:p>
                      <a:r>
                        <a:rPr lang="en-US" sz="2300"/>
                        <a:t>8/30/21</a:t>
                      </a:r>
                    </a:p>
                  </a:txBody>
                  <a:tcPr marL="118495" marR="118495" marT="59248" marB="59248"/>
                </a:tc>
                <a:tc>
                  <a:txBody>
                    <a:bodyPr/>
                    <a:lstStyle/>
                    <a:p>
                      <a:r>
                        <a:rPr lang="en-US" sz="2300"/>
                        <a:t>HBsAg Nt</a:t>
                      </a:r>
                    </a:p>
                  </a:txBody>
                  <a:tcPr marL="118495" marR="118495" marT="59248" marB="59248"/>
                </a:tc>
                <a:tc>
                  <a:txBody>
                    <a:bodyPr/>
                    <a:lstStyle/>
                    <a:p>
                      <a:r>
                        <a:rPr lang="en-US" sz="2300" dirty="0"/>
                        <a:t>(+)</a:t>
                      </a:r>
                    </a:p>
                  </a:txBody>
                  <a:tcPr marL="118495" marR="118495" marT="59248" marB="59248"/>
                </a:tc>
                <a:extLst>
                  <a:ext uri="{0D108BD9-81ED-4DB2-BD59-A6C34878D82A}">
                    <a16:rowId xmlns:a16="http://schemas.microsoft.com/office/drawing/2014/main" val="178394512"/>
                  </a:ext>
                </a:extLst>
              </a:tr>
              <a:tr h="521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8/30/21</a:t>
                      </a:r>
                    </a:p>
                  </a:txBody>
                  <a:tcPr marL="118495" marR="118495" marT="59248" marB="59248"/>
                </a:tc>
                <a:tc>
                  <a:txBody>
                    <a:bodyPr/>
                    <a:lstStyle/>
                    <a:p>
                      <a:r>
                        <a:rPr lang="en-US" sz="2300"/>
                        <a:t>IgM anti-HBc</a:t>
                      </a:r>
                    </a:p>
                  </a:txBody>
                  <a:tcPr marL="118495" marR="118495" marT="59248" marB="59248"/>
                </a:tc>
                <a:tc>
                  <a:txBody>
                    <a:bodyPr/>
                    <a:lstStyle/>
                    <a:p>
                      <a:r>
                        <a:rPr lang="en-US" sz="2300"/>
                        <a:t>(-)</a:t>
                      </a:r>
                    </a:p>
                  </a:txBody>
                  <a:tcPr marL="118495" marR="118495" marT="59248" marB="59248"/>
                </a:tc>
                <a:extLst>
                  <a:ext uri="{0D108BD9-81ED-4DB2-BD59-A6C34878D82A}">
                    <a16:rowId xmlns:a16="http://schemas.microsoft.com/office/drawing/2014/main" val="2648149776"/>
                  </a:ext>
                </a:extLst>
              </a:tr>
              <a:tr h="521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a:t>8/30/21</a:t>
                      </a:r>
                    </a:p>
                  </a:txBody>
                  <a:tcPr marL="118495" marR="118495" marT="59248" marB="59248"/>
                </a:tc>
                <a:tc>
                  <a:txBody>
                    <a:bodyPr/>
                    <a:lstStyle/>
                    <a:p>
                      <a:r>
                        <a:rPr lang="en-US" sz="2300" dirty="0"/>
                        <a:t>HBsAg </a:t>
                      </a:r>
                    </a:p>
                  </a:txBody>
                  <a:tcPr marL="118495" marR="118495" marT="59248" marB="59248"/>
                </a:tc>
                <a:tc>
                  <a:txBody>
                    <a:bodyPr/>
                    <a:lstStyle/>
                    <a:p>
                      <a:r>
                        <a:rPr lang="en-US" sz="2300" dirty="0"/>
                        <a:t>(+)</a:t>
                      </a:r>
                    </a:p>
                  </a:txBody>
                  <a:tcPr marL="118495" marR="118495" marT="59248" marB="59248"/>
                </a:tc>
                <a:extLst>
                  <a:ext uri="{0D108BD9-81ED-4DB2-BD59-A6C34878D82A}">
                    <a16:rowId xmlns:a16="http://schemas.microsoft.com/office/drawing/2014/main" val="3358112723"/>
                  </a:ext>
                </a:extLst>
              </a:tr>
              <a:tr h="521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dirty="0"/>
                        <a:t>8/30/21</a:t>
                      </a:r>
                    </a:p>
                  </a:txBody>
                  <a:tcPr marL="118495" marR="118495" marT="59248" marB="59248"/>
                </a:tc>
                <a:tc>
                  <a:txBody>
                    <a:bodyPr/>
                    <a:lstStyle/>
                    <a:p>
                      <a:r>
                        <a:rPr lang="en-US" sz="2300" dirty="0"/>
                        <a:t>Anti-HBc</a:t>
                      </a:r>
                    </a:p>
                  </a:txBody>
                  <a:tcPr marL="118495" marR="118495" marT="59248" marB="59248"/>
                </a:tc>
                <a:tc>
                  <a:txBody>
                    <a:bodyPr/>
                    <a:lstStyle/>
                    <a:p>
                      <a:r>
                        <a:rPr lang="en-US" sz="2300" dirty="0"/>
                        <a:t>(+)</a:t>
                      </a:r>
                    </a:p>
                  </a:txBody>
                  <a:tcPr marL="118495" marR="118495" marT="59248" marB="59248"/>
                </a:tc>
                <a:extLst>
                  <a:ext uri="{0D108BD9-81ED-4DB2-BD59-A6C34878D82A}">
                    <a16:rowId xmlns:a16="http://schemas.microsoft.com/office/drawing/2014/main" val="1881579091"/>
                  </a:ext>
                </a:extLst>
              </a:tr>
              <a:tr h="5924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8/30/21</a:t>
                      </a:r>
                    </a:p>
                  </a:txBody>
                  <a:tcPr marL="118495" marR="118495" marT="59248" marB="59248"/>
                </a:tc>
                <a:tc>
                  <a:txBody>
                    <a:bodyPr/>
                    <a:lstStyle/>
                    <a:p>
                      <a:r>
                        <a:rPr lang="en-US" sz="2300" dirty="0"/>
                        <a:t>Anti-HBs</a:t>
                      </a:r>
                    </a:p>
                  </a:txBody>
                  <a:tcPr marL="118495" marR="118495" marT="59248" marB="59248"/>
                </a:tc>
                <a:tc>
                  <a:txBody>
                    <a:bodyPr/>
                    <a:lstStyle/>
                    <a:p>
                      <a:r>
                        <a:rPr lang="en-US" sz="2300" dirty="0"/>
                        <a:t>(-)</a:t>
                      </a:r>
                    </a:p>
                  </a:txBody>
                  <a:tcPr marL="118495" marR="118495" marT="59248" marB="59248"/>
                </a:tc>
                <a:extLst>
                  <a:ext uri="{0D108BD9-81ED-4DB2-BD59-A6C34878D82A}">
                    <a16:rowId xmlns:a16="http://schemas.microsoft.com/office/drawing/2014/main" val="3079891894"/>
                  </a:ext>
                </a:extLst>
              </a:tr>
              <a:tr h="592477">
                <a:tc>
                  <a:txBody>
                    <a:bodyPr/>
                    <a:lstStyle/>
                    <a:p>
                      <a:r>
                        <a:rPr lang="en-US" sz="2300" dirty="0"/>
                        <a:t>9/21/21</a:t>
                      </a:r>
                    </a:p>
                  </a:txBody>
                  <a:tcPr marL="118495" marR="118495" marT="59248" marB="59248"/>
                </a:tc>
                <a:tc>
                  <a:txBody>
                    <a:bodyPr/>
                    <a:lstStyle/>
                    <a:p>
                      <a:r>
                        <a:rPr lang="en-US" sz="2300" dirty="0"/>
                        <a:t>HBsAg </a:t>
                      </a:r>
                    </a:p>
                  </a:txBody>
                  <a:tcPr marL="118495" marR="118495" marT="59248" marB="59248"/>
                </a:tc>
                <a:tc>
                  <a:txBody>
                    <a:bodyPr/>
                    <a:lstStyle/>
                    <a:p>
                      <a:r>
                        <a:rPr lang="en-US" sz="2300" dirty="0"/>
                        <a:t>(+)</a:t>
                      </a:r>
                    </a:p>
                  </a:txBody>
                  <a:tcPr marL="118495" marR="118495" marT="59248" marB="59248"/>
                </a:tc>
                <a:extLst>
                  <a:ext uri="{0D108BD9-81ED-4DB2-BD59-A6C34878D82A}">
                    <a16:rowId xmlns:a16="http://schemas.microsoft.com/office/drawing/2014/main" val="3493541648"/>
                  </a:ext>
                </a:extLst>
              </a:tr>
              <a:tr h="592477">
                <a:tc>
                  <a:txBody>
                    <a:bodyPr/>
                    <a:lstStyle/>
                    <a:p>
                      <a:r>
                        <a:rPr lang="en-US" sz="2300" dirty="0"/>
                        <a:t>9/21/21</a:t>
                      </a:r>
                    </a:p>
                  </a:txBody>
                  <a:tcPr marL="118495" marR="118495" marT="59248" marB="59248"/>
                </a:tc>
                <a:tc>
                  <a:txBody>
                    <a:bodyPr/>
                    <a:lstStyle/>
                    <a:p>
                      <a:r>
                        <a:rPr lang="en-US" sz="2300" dirty="0"/>
                        <a:t>Anti-HBc</a:t>
                      </a:r>
                    </a:p>
                  </a:txBody>
                  <a:tcPr marL="118495" marR="118495" marT="59248" marB="59248"/>
                </a:tc>
                <a:tc>
                  <a:txBody>
                    <a:bodyPr/>
                    <a:lstStyle/>
                    <a:p>
                      <a:r>
                        <a:rPr lang="en-US" sz="2300" dirty="0"/>
                        <a:t>(+)</a:t>
                      </a:r>
                    </a:p>
                  </a:txBody>
                  <a:tcPr marL="118495" marR="118495" marT="59248" marB="59248"/>
                </a:tc>
                <a:extLst>
                  <a:ext uri="{0D108BD9-81ED-4DB2-BD59-A6C34878D82A}">
                    <a16:rowId xmlns:a16="http://schemas.microsoft.com/office/drawing/2014/main" val="2805660612"/>
                  </a:ext>
                </a:extLst>
              </a:tr>
              <a:tr h="592477">
                <a:tc>
                  <a:txBody>
                    <a:bodyPr/>
                    <a:lstStyle/>
                    <a:p>
                      <a:r>
                        <a:rPr lang="en-US" sz="2300" dirty="0"/>
                        <a:t>10/21/21</a:t>
                      </a:r>
                    </a:p>
                  </a:txBody>
                  <a:tcPr marL="118495" marR="118495" marT="59248" marB="59248"/>
                </a:tc>
                <a:tc>
                  <a:txBody>
                    <a:bodyPr/>
                    <a:lstStyle/>
                    <a:p>
                      <a:r>
                        <a:rPr lang="en-US" sz="2300" dirty="0"/>
                        <a:t>HBV DNA</a:t>
                      </a:r>
                    </a:p>
                  </a:txBody>
                  <a:tcPr marL="118495" marR="118495" marT="59248" marB="59248"/>
                </a:tc>
                <a:tc>
                  <a:txBody>
                    <a:bodyPr/>
                    <a:lstStyle/>
                    <a:p>
                      <a:r>
                        <a:rPr lang="en-US" sz="2300" dirty="0"/>
                        <a:t>470</a:t>
                      </a:r>
                    </a:p>
                  </a:txBody>
                  <a:tcPr marL="118495" marR="118495" marT="59248" marB="59248"/>
                </a:tc>
                <a:extLst>
                  <a:ext uri="{0D108BD9-81ED-4DB2-BD59-A6C34878D82A}">
                    <a16:rowId xmlns:a16="http://schemas.microsoft.com/office/drawing/2014/main" val="3441212265"/>
                  </a:ext>
                </a:extLst>
              </a:tr>
            </a:tbl>
          </a:graphicData>
        </a:graphic>
      </p:graphicFrame>
    </p:spTree>
    <p:extLst>
      <p:ext uri="{BB962C8B-B14F-4D97-AF65-F5344CB8AC3E}">
        <p14:creationId xmlns:p14="http://schemas.microsoft.com/office/powerpoint/2010/main" val="380680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BB9F1-4CA2-4536-8BAF-03861C975816}"/>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Scenario 2</a:t>
            </a:r>
          </a:p>
        </p:txBody>
      </p:sp>
      <p:cxnSp>
        <p:nvCxnSpPr>
          <p:cNvPr id="23" name="Straight Connector 2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Table 4">
            <a:extLst>
              <a:ext uri="{FF2B5EF4-FFF2-40B4-BE49-F238E27FC236}">
                <a16:creationId xmlns:a16="http://schemas.microsoft.com/office/drawing/2014/main" id="{7D95DF77-CE0C-4C70-8802-0FB4D7263E26}"/>
              </a:ext>
            </a:extLst>
          </p:cNvPr>
          <p:cNvGraphicFramePr>
            <a:graphicFrameLocks/>
          </p:cNvGraphicFramePr>
          <p:nvPr>
            <p:extLst>
              <p:ext uri="{D42A27DB-BD31-4B8C-83A1-F6EECF244321}">
                <p14:modId xmlns:p14="http://schemas.microsoft.com/office/powerpoint/2010/main" val="3803871729"/>
              </p:ext>
            </p:extLst>
          </p:nvPr>
        </p:nvGraphicFramePr>
        <p:xfrm>
          <a:off x="3077366" y="2988710"/>
          <a:ext cx="5982169" cy="2875300"/>
        </p:xfrm>
        <a:graphic>
          <a:graphicData uri="http://schemas.openxmlformats.org/drawingml/2006/table">
            <a:tbl>
              <a:tblPr firstRow="1" bandRow="1">
                <a:noFill/>
                <a:tableStyleId>{5C22544A-7EE6-4342-B048-85BDC9FD1C3A}</a:tableStyleId>
              </a:tblPr>
              <a:tblGrid>
                <a:gridCol w="1871025">
                  <a:extLst>
                    <a:ext uri="{9D8B030D-6E8A-4147-A177-3AD203B41FA5}">
                      <a16:colId xmlns:a16="http://schemas.microsoft.com/office/drawing/2014/main" val="3927735228"/>
                    </a:ext>
                  </a:extLst>
                </a:gridCol>
                <a:gridCol w="1797206">
                  <a:extLst>
                    <a:ext uri="{9D8B030D-6E8A-4147-A177-3AD203B41FA5}">
                      <a16:colId xmlns:a16="http://schemas.microsoft.com/office/drawing/2014/main" val="2366357997"/>
                    </a:ext>
                  </a:extLst>
                </a:gridCol>
                <a:gridCol w="2313938">
                  <a:extLst>
                    <a:ext uri="{9D8B030D-6E8A-4147-A177-3AD203B41FA5}">
                      <a16:colId xmlns:a16="http://schemas.microsoft.com/office/drawing/2014/main" val="3422509787"/>
                    </a:ext>
                  </a:extLst>
                </a:gridCol>
              </a:tblGrid>
              <a:tr h="934730">
                <a:tc>
                  <a:txBody>
                    <a:bodyPr/>
                    <a:lstStyle/>
                    <a:p>
                      <a:r>
                        <a:rPr lang="en-US" sz="3300" b="0" cap="none" spc="0" dirty="0">
                          <a:solidFill>
                            <a:schemeClr val="tx1"/>
                          </a:solidFill>
                        </a:rPr>
                        <a:t>9/29/21</a:t>
                      </a:r>
                    </a:p>
                  </a:txBody>
                  <a:tcPr marL="125649" marR="125649" marT="125649" marB="251297" anchor="b">
                    <a:lnL w="12700" cmpd="sng">
                      <a:noFill/>
                    </a:lnL>
                    <a:lnR w="12700" cmpd="sng">
                      <a:noFill/>
                    </a:lnR>
                    <a:lnT w="9525" cap="flat" cmpd="sng" algn="ctr">
                      <a:noFill/>
                      <a:prstDash val="solid"/>
                    </a:lnT>
                    <a:lnB w="38100" cmpd="sng">
                      <a:noFill/>
                    </a:lnB>
                    <a:noFill/>
                  </a:tcPr>
                </a:tc>
                <a:tc>
                  <a:txBody>
                    <a:bodyPr/>
                    <a:lstStyle/>
                    <a:p>
                      <a:r>
                        <a:rPr lang="en-US" sz="3300" b="0" cap="none" spc="0" dirty="0" err="1">
                          <a:solidFill>
                            <a:schemeClr val="tx1"/>
                          </a:solidFill>
                        </a:rPr>
                        <a:t>HBeAg</a:t>
                      </a:r>
                      <a:endParaRPr lang="en-US" sz="3300" b="0" cap="none" spc="0" dirty="0">
                        <a:solidFill>
                          <a:schemeClr val="tx1"/>
                        </a:solidFill>
                      </a:endParaRPr>
                    </a:p>
                  </a:txBody>
                  <a:tcPr marL="125649" marR="125649" marT="125649" marB="251297" anchor="b">
                    <a:lnL w="12700" cmpd="sng">
                      <a:noFill/>
                    </a:lnL>
                    <a:lnR w="12700" cmpd="sng">
                      <a:noFill/>
                    </a:lnR>
                    <a:lnT w="9525" cap="flat" cmpd="sng" algn="ctr">
                      <a:noFill/>
                      <a:prstDash val="solid"/>
                    </a:lnT>
                    <a:lnB w="38100" cmpd="sng">
                      <a:noFill/>
                    </a:lnB>
                    <a:noFill/>
                  </a:tcPr>
                </a:tc>
                <a:tc>
                  <a:txBody>
                    <a:bodyPr/>
                    <a:lstStyle/>
                    <a:p>
                      <a:r>
                        <a:rPr lang="en-US" sz="3300" b="0" cap="none" spc="0">
                          <a:solidFill>
                            <a:schemeClr val="tx1"/>
                          </a:solidFill>
                        </a:rPr>
                        <a:t>(+)</a:t>
                      </a:r>
                    </a:p>
                  </a:txBody>
                  <a:tcPr marL="125649" marR="125649" marT="125649" marB="25129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754670336"/>
                  </a:ext>
                </a:extLst>
              </a:tr>
              <a:tr h="1940570">
                <a:tc>
                  <a:txBody>
                    <a:bodyPr/>
                    <a:lstStyle/>
                    <a:p>
                      <a:r>
                        <a:rPr lang="en-US" sz="3300" cap="none" spc="0" dirty="0">
                          <a:solidFill>
                            <a:schemeClr val="tx1"/>
                          </a:solidFill>
                        </a:rPr>
                        <a:t>11/3/21</a:t>
                      </a:r>
                    </a:p>
                  </a:txBody>
                  <a:tcPr marL="125649" marR="125649" marT="125649" marB="25129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sz="3300" cap="none" spc="0" dirty="0">
                          <a:solidFill>
                            <a:schemeClr val="tx1"/>
                          </a:solidFill>
                        </a:rPr>
                        <a:t>HBV DNA</a:t>
                      </a:r>
                    </a:p>
                  </a:txBody>
                  <a:tcPr marL="125649" marR="125649" marT="125649" marB="251297">
                    <a:lnL w="12700" cmpd="sng">
                      <a:noFill/>
                      <a:prstDash val="solid"/>
                    </a:lnL>
                    <a:lnR w="12700" cmpd="sng">
                      <a:noFill/>
                      <a:prstDash val="solid"/>
                    </a:lnR>
                    <a:lnT w="38100" cmpd="sng">
                      <a:noFill/>
                    </a:lnT>
                    <a:lnB w="12700" cap="flat" cmpd="sng" algn="ctr">
                      <a:solidFill>
                        <a:schemeClr val="accent1"/>
                      </a:solidFill>
                      <a:prstDash val="solid"/>
                    </a:lnB>
                    <a:noFill/>
                  </a:tcPr>
                </a:tc>
                <a:tc>
                  <a:txBody>
                    <a:bodyPr/>
                    <a:lstStyle/>
                    <a:p>
                      <a:r>
                        <a:rPr lang="en-US" sz="3300" cap="none" spc="0" dirty="0">
                          <a:solidFill>
                            <a:schemeClr val="tx1"/>
                          </a:solidFill>
                        </a:rPr>
                        <a:t>Analyte not </a:t>
                      </a:r>
                      <a:r>
                        <a:rPr lang="en-US" sz="3300" cap="none" spc="0" dirty="0" err="1">
                          <a:solidFill>
                            <a:schemeClr val="tx1"/>
                          </a:solidFill>
                        </a:rPr>
                        <a:t>detecgted</a:t>
                      </a:r>
                      <a:endParaRPr lang="en-US" sz="3300" cap="none" spc="0" dirty="0">
                        <a:solidFill>
                          <a:schemeClr val="tx1"/>
                        </a:solidFill>
                      </a:endParaRPr>
                    </a:p>
                  </a:txBody>
                  <a:tcPr marL="125649" marR="125649" marT="125649" marB="251297">
                    <a:lnL w="12700" cmpd="sng">
                      <a:noFill/>
                      <a:prstDash val="solid"/>
                    </a:lnL>
                    <a:lnR w="12700" cmpd="sng">
                      <a:noFill/>
                      <a:prstDash val="solid"/>
                    </a:lnR>
                    <a:lnT w="38100" cmpd="sng">
                      <a:noFill/>
                    </a:lnT>
                    <a:lnB w="12700" cap="flat" cmpd="sng" algn="ctr">
                      <a:solidFill>
                        <a:schemeClr val="accent1"/>
                      </a:solidFill>
                      <a:prstDash val="solid"/>
                    </a:lnB>
                    <a:noFill/>
                  </a:tcPr>
                </a:tc>
                <a:extLst>
                  <a:ext uri="{0D108BD9-81ED-4DB2-BD59-A6C34878D82A}">
                    <a16:rowId xmlns:a16="http://schemas.microsoft.com/office/drawing/2014/main" val="275230240"/>
                  </a:ext>
                </a:extLst>
              </a:tr>
            </a:tbl>
          </a:graphicData>
        </a:graphic>
      </p:graphicFrame>
    </p:spTree>
    <p:extLst>
      <p:ext uri="{BB962C8B-B14F-4D97-AF65-F5344CB8AC3E}">
        <p14:creationId xmlns:p14="http://schemas.microsoft.com/office/powerpoint/2010/main" val="172104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E714FF4-12A7-4303-A32D-FD51D91286BE}"/>
              </a:ext>
            </a:extLst>
          </p:cNvPr>
          <p:cNvSpPr>
            <a:spLocks noGrp="1"/>
          </p:cNvSpPr>
          <p:nvPr>
            <p:ph type="title"/>
          </p:nvPr>
        </p:nvSpPr>
        <p:spPr>
          <a:xfrm>
            <a:off x="3045213" y="731520"/>
            <a:ext cx="6089904" cy="1426464"/>
          </a:xfrm>
        </p:spPr>
        <p:txBody>
          <a:bodyPr>
            <a:normAutofit/>
          </a:bodyPr>
          <a:lstStyle/>
          <a:p>
            <a:pPr algn="ctr"/>
            <a:r>
              <a:rPr lang="en-US">
                <a:solidFill>
                  <a:srgbClr val="FFFFFF"/>
                </a:solidFill>
              </a:rPr>
              <a:t>Scenario 3</a:t>
            </a: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4">
            <a:extLst>
              <a:ext uri="{FF2B5EF4-FFF2-40B4-BE49-F238E27FC236}">
                <a16:creationId xmlns:a16="http://schemas.microsoft.com/office/drawing/2014/main" id="{3FF66060-2B04-47B1-8DF9-66F019F5F2BB}"/>
              </a:ext>
            </a:extLst>
          </p:cNvPr>
          <p:cNvGraphicFramePr>
            <a:graphicFrameLocks noGrp="1"/>
          </p:cNvGraphicFramePr>
          <p:nvPr>
            <p:ph idx="1"/>
            <p:extLst>
              <p:ext uri="{D42A27DB-BD31-4B8C-83A1-F6EECF244321}">
                <p14:modId xmlns:p14="http://schemas.microsoft.com/office/powerpoint/2010/main" val="2775770290"/>
              </p:ext>
            </p:extLst>
          </p:nvPr>
        </p:nvGraphicFramePr>
        <p:xfrm>
          <a:off x="3648076" y="2798763"/>
          <a:ext cx="3999390" cy="3515787"/>
        </p:xfrm>
        <a:graphic>
          <a:graphicData uri="http://schemas.openxmlformats.org/drawingml/2006/table">
            <a:tbl>
              <a:tblPr firstRow="1" bandRow="1">
                <a:tableStyleId>{5C22544A-7EE6-4342-B048-85BDC9FD1C3A}</a:tableStyleId>
              </a:tblPr>
              <a:tblGrid>
                <a:gridCol w="1333130">
                  <a:extLst>
                    <a:ext uri="{9D8B030D-6E8A-4147-A177-3AD203B41FA5}">
                      <a16:colId xmlns:a16="http://schemas.microsoft.com/office/drawing/2014/main" val="966475139"/>
                    </a:ext>
                  </a:extLst>
                </a:gridCol>
                <a:gridCol w="1333130">
                  <a:extLst>
                    <a:ext uri="{9D8B030D-6E8A-4147-A177-3AD203B41FA5}">
                      <a16:colId xmlns:a16="http://schemas.microsoft.com/office/drawing/2014/main" val="1441589359"/>
                    </a:ext>
                  </a:extLst>
                </a:gridCol>
                <a:gridCol w="1333130">
                  <a:extLst>
                    <a:ext uri="{9D8B030D-6E8A-4147-A177-3AD203B41FA5}">
                      <a16:colId xmlns:a16="http://schemas.microsoft.com/office/drawing/2014/main" val="2942996470"/>
                    </a:ext>
                  </a:extLst>
                </a:gridCol>
              </a:tblGrid>
              <a:tr h="547159">
                <a:tc gridSpan="3">
                  <a:txBody>
                    <a:bodyPr/>
                    <a:lstStyle/>
                    <a:p>
                      <a:r>
                        <a:rPr lang="en-US" sz="2200" dirty="0"/>
                        <a:t>No Prior Event</a:t>
                      </a:r>
                    </a:p>
                  </a:txBody>
                  <a:tcPr marL="109432" marR="109432" marT="54716" marB="54716"/>
                </a:tc>
                <a:tc hMerge="1">
                  <a:txBody>
                    <a:bodyPr/>
                    <a:lstStyle/>
                    <a:p>
                      <a:endParaRPr lang="en-US" sz="2200" dirty="0"/>
                    </a:p>
                  </a:txBody>
                  <a:tcPr marL="109432" marR="109432" marT="54716" marB="54716"/>
                </a:tc>
                <a:tc hMerge="1">
                  <a:txBody>
                    <a:bodyPr/>
                    <a:lstStyle/>
                    <a:p>
                      <a:endParaRPr lang="en-US" sz="2200" dirty="0"/>
                    </a:p>
                  </a:txBody>
                  <a:tcPr marL="109432" marR="109432" marT="54716" marB="54716"/>
                </a:tc>
                <a:extLst>
                  <a:ext uri="{0D108BD9-81ED-4DB2-BD59-A6C34878D82A}">
                    <a16:rowId xmlns:a16="http://schemas.microsoft.com/office/drawing/2014/main" val="90287708"/>
                  </a:ext>
                </a:extLst>
              </a:tr>
              <a:tr h="547159">
                <a:tc>
                  <a:txBody>
                    <a:bodyPr/>
                    <a:lstStyle/>
                    <a:p>
                      <a:r>
                        <a:rPr lang="en-US" sz="2200" dirty="0"/>
                        <a:t>12/27/21</a:t>
                      </a:r>
                    </a:p>
                  </a:txBody>
                  <a:tcPr marL="109432" marR="109432" marT="54716" marB="54716"/>
                </a:tc>
                <a:tc>
                  <a:txBody>
                    <a:bodyPr/>
                    <a:lstStyle/>
                    <a:p>
                      <a:r>
                        <a:rPr lang="en-US" sz="2200" dirty="0"/>
                        <a:t>HBV DNA </a:t>
                      </a:r>
                    </a:p>
                  </a:txBody>
                  <a:tcPr marL="109432" marR="109432" marT="54716" marB="54716"/>
                </a:tc>
                <a:tc>
                  <a:txBody>
                    <a:bodyPr/>
                    <a:lstStyle/>
                    <a:p>
                      <a:r>
                        <a:rPr lang="en-US" sz="2200" dirty="0"/>
                        <a:t>18</a:t>
                      </a:r>
                    </a:p>
                  </a:txBody>
                  <a:tcPr marL="109432" marR="109432" marT="54716" marB="54716"/>
                </a:tc>
                <a:extLst>
                  <a:ext uri="{0D108BD9-81ED-4DB2-BD59-A6C34878D82A}">
                    <a16:rowId xmlns:a16="http://schemas.microsoft.com/office/drawing/2014/main" val="4188611433"/>
                  </a:ext>
                </a:extLst>
              </a:tr>
              <a:tr h="547159">
                <a:tc>
                  <a:txBody>
                    <a:bodyPr/>
                    <a:lstStyle/>
                    <a:p>
                      <a:r>
                        <a:rPr lang="en-US" sz="2200" dirty="0"/>
                        <a:t>12/27/21</a:t>
                      </a:r>
                    </a:p>
                  </a:txBody>
                  <a:tcPr marL="109432" marR="109432" marT="54716" marB="54716"/>
                </a:tc>
                <a:tc>
                  <a:txBody>
                    <a:bodyPr/>
                    <a:lstStyle/>
                    <a:p>
                      <a:r>
                        <a:rPr lang="en-US" sz="2200" dirty="0"/>
                        <a:t>HBsAg </a:t>
                      </a:r>
                    </a:p>
                  </a:txBody>
                  <a:tcPr marL="109432" marR="109432" marT="54716" marB="54716"/>
                </a:tc>
                <a:tc>
                  <a:txBody>
                    <a:bodyPr/>
                    <a:lstStyle/>
                    <a:p>
                      <a:r>
                        <a:rPr lang="en-US" sz="2200" dirty="0"/>
                        <a:t>(-)</a:t>
                      </a:r>
                    </a:p>
                  </a:txBody>
                  <a:tcPr marL="109432" marR="109432" marT="54716" marB="54716"/>
                </a:tc>
                <a:extLst>
                  <a:ext uri="{0D108BD9-81ED-4DB2-BD59-A6C34878D82A}">
                    <a16:rowId xmlns:a16="http://schemas.microsoft.com/office/drawing/2014/main" val="4200329580"/>
                  </a:ext>
                </a:extLst>
              </a:tr>
              <a:tr h="547159">
                <a:tc>
                  <a:txBody>
                    <a:bodyPr/>
                    <a:lstStyle/>
                    <a:p>
                      <a:r>
                        <a:rPr lang="en-US" sz="2200" dirty="0"/>
                        <a:t>12/27/21</a:t>
                      </a:r>
                    </a:p>
                  </a:txBody>
                  <a:tcPr marL="109432" marR="109432" marT="54716" marB="54716"/>
                </a:tc>
                <a:tc>
                  <a:txBody>
                    <a:bodyPr/>
                    <a:lstStyle/>
                    <a:p>
                      <a:r>
                        <a:rPr lang="en-US" sz="2200" dirty="0"/>
                        <a:t>IgM anti-HBc</a:t>
                      </a:r>
                    </a:p>
                  </a:txBody>
                  <a:tcPr marL="109432" marR="109432" marT="54716" marB="54716"/>
                </a:tc>
                <a:tc>
                  <a:txBody>
                    <a:bodyPr/>
                    <a:lstStyle/>
                    <a:p>
                      <a:r>
                        <a:rPr lang="en-US" sz="2200" dirty="0"/>
                        <a:t>(+)</a:t>
                      </a:r>
                    </a:p>
                  </a:txBody>
                  <a:tcPr marL="109432" marR="109432" marT="54716" marB="54716"/>
                </a:tc>
                <a:extLst>
                  <a:ext uri="{0D108BD9-81ED-4DB2-BD59-A6C34878D82A}">
                    <a16:rowId xmlns:a16="http://schemas.microsoft.com/office/drawing/2014/main" val="3873425015"/>
                  </a:ext>
                </a:extLst>
              </a:tr>
              <a:tr h="547159">
                <a:tc>
                  <a:txBody>
                    <a:bodyPr/>
                    <a:lstStyle/>
                    <a:p>
                      <a:r>
                        <a:rPr lang="en-US" sz="2200" dirty="0"/>
                        <a:t>2/11/22</a:t>
                      </a:r>
                    </a:p>
                  </a:txBody>
                  <a:tcPr marL="109432" marR="109432" marT="54716" marB="54716"/>
                </a:tc>
                <a:tc>
                  <a:txBody>
                    <a:bodyPr/>
                    <a:lstStyle/>
                    <a:p>
                      <a:r>
                        <a:rPr lang="en-US" sz="2200" dirty="0" err="1"/>
                        <a:t>HBeAb</a:t>
                      </a:r>
                      <a:endParaRPr lang="en-US" sz="2200" dirty="0"/>
                    </a:p>
                  </a:txBody>
                  <a:tcPr marL="109432" marR="109432" marT="54716" marB="54716"/>
                </a:tc>
                <a:tc>
                  <a:txBody>
                    <a:bodyPr/>
                    <a:lstStyle/>
                    <a:p>
                      <a:r>
                        <a:rPr lang="en-US" sz="2200" dirty="0"/>
                        <a:t>(+)</a:t>
                      </a:r>
                    </a:p>
                  </a:txBody>
                  <a:tcPr marL="109432" marR="109432" marT="54716" marB="54716"/>
                </a:tc>
                <a:extLst>
                  <a:ext uri="{0D108BD9-81ED-4DB2-BD59-A6C34878D82A}">
                    <a16:rowId xmlns:a16="http://schemas.microsoft.com/office/drawing/2014/main" val="3806848933"/>
                  </a:ext>
                </a:extLst>
              </a:tr>
              <a:tr h="547159">
                <a:tc>
                  <a:txBody>
                    <a:bodyPr/>
                    <a:lstStyle/>
                    <a:p>
                      <a:r>
                        <a:rPr lang="en-US" sz="2200" dirty="0"/>
                        <a:t>2/11/22</a:t>
                      </a:r>
                    </a:p>
                  </a:txBody>
                  <a:tcPr marL="109432" marR="109432" marT="54716" marB="54716"/>
                </a:tc>
                <a:tc>
                  <a:txBody>
                    <a:bodyPr/>
                    <a:lstStyle/>
                    <a:p>
                      <a:r>
                        <a:rPr lang="en-US" sz="2200" dirty="0" err="1"/>
                        <a:t>HBeAg</a:t>
                      </a:r>
                      <a:r>
                        <a:rPr lang="en-US" sz="2200" dirty="0"/>
                        <a:t> </a:t>
                      </a:r>
                    </a:p>
                  </a:txBody>
                  <a:tcPr marL="109432" marR="109432" marT="54716" marB="54716"/>
                </a:tc>
                <a:tc>
                  <a:txBody>
                    <a:bodyPr/>
                    <a:lstStyle/>
                    <a:p>
                      <a:r>
                        <a:rPr lang="en-US" sz="2200" dirty="0"/>
                        <a:t>(-)</a:t>
                      </a:r>
                    </a:p>
                  </a:txBody>
                  <a:tcPr marL="109432" marR="109432" marT="54716" marB="54716"/>
                </a:tc>
                <a:extLst>
                  <a:ext uri="{0D108BD9-81ED-4DB2-BD59-A6C34878D82A}">
                    <a16:rowId xmlns:a16="http://schemas.microsoft.com/office/drawing/2014/main" val="1731131960"/>
                  </a:ext>
                </a:extLst>
              </a:tr>
            </a:tbl>
          </a:graphicData>
        </a:graphic>
      </p:graphicFrame>
    </p:spTree>
    <p:extLst>
      <p:ext uri="{BB962C8B-B14F-4D97-AF65-F5344CB8AC3E}">
        <p14:creationId xmlns:p14="http://schemas.microsoft.com/office/powerpoint/2010/main" val="820679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1148</Words>
  <Application>Microsoft Office PowerPoint</Application>
  <PresentationFormat>Widescreen</PresentationFormat>
  <Paragraphs>347</Paragraphs>
  <Slides>37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Franklin Gothic Medium Cond</vt:lpstr>
      <vt:lpstr>Gotham Bold</vt:lpstr>
      <vt:lpstr>Office Theme</vt:lpstr>
      <vt:lpstr>Hepatitis B Serology Examples and Explanation</vt:lpstr>
      <vt:lpstr>Serologic Course for Acute Hepatitis B</vt:lpstr>
      <vt:lpstr>Serologic Course for Chronic Hepatitis B</vt:lpstr>
      <vt:lpstr>Hepatitis B Serology</vt:lpstr>
      <vt:lpstr>Hepatitis B Serology </vt:lpstr>
      <vt:lpstr>Hepatitis B Serology</vt:lpstr>
      <vt:lpstr>Scenario 1</vt:lpstr>
      <vt:lpstr>Scenario 2</vt:lpstr>
      <vt:lpstr>Scenario 3</vt:lpstr>
      <vt:lpstr>Scenario 4</vt:lpstr>
      <vt:lpstr>Scenario 5</vt:lpstr>
      <vt:lpstr>Scenario 6</vt:lpstr>
      <vt:lpstr>Scenario 7</vt:lpstr>
      <vt:lpstr>Scenario 8</vt:lpstr>
      <vt:lpstr>Scenario 9</vt:lpstr>
      <vt:lpstr>Scenario 10</vt:lpstr>
      <vt:lpstr>Scenario 11</vt:lpstr>
      <vt:lpstr>Scenario 12</vt:lpstr>
      <vt:lpstr>Scenario 13</vt:lpstr>
      <vt:lpstr>Scenario 14</vt:lpstr>
      <vt:lpstr>Scenario 15</vt:lpstr>
      <vt:lpstr>Scenario 16</vt:lpstr>
      <vt:lpstr>Scenario 17</vt:lpstr>
      <vt:lpstr>Scenario 18</vt:lpstr>
      <vt:lpstr>Scenario 19</vt:lpstr>
      <vt:lpstr>Scenario 20</vt:lpstr>
      <vt:lpstr>Scenario 21</vt:lpstr>
      <vt:lpstr>Scenario 22</vt:lpstr>
      <vt:lpstr>Scenario 23</vt:lpstr>
      <vt:lpstr>Scenario 24</vt:lpstr>
      <vt:lpstr>Scenario 25</vt:lpstr>
      <vt:lpstr>Scenario 26</vt:lpstr>
      <vt:lpstr>Scenario 27</vt:lpstr>
      <vt:lpstr>Scenario 28</vt:lpstr>
      <vt:lpstr>Scenario 29</vt:lpstr>
      <vt:lpstr>Scenario 30</vt:lpstr>
      <vt:lpstr>Contacts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Hepatitis Nurse Orientation</dc:title>
  <dc:creator>Gravlin, Brian S</dc:creator>
  <cp:lastModifiedBy>Gravlin, Brian S</cp:lastModifiedBy>
  <cp:revision>10</cp:revision>
  <dcterms:created xsi:type="dcterms:W3CDTF">2022-04-28T14:29:45Z</dcterms:created>
  <dcterms:modified xsi:type="dcterms:W3CDTF">2022-05-17T15:48:41Z</dcterms:modified>
</cp:coreProperties>
</file>